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60" r:id="rId4"/>
    <p:sldId id="261" r:id="rId5"/>
    <p:sldId id="264" r:id="rId6"/>
    <p:sldId id="267" r:id="rId7"/>
    <p:sldId id="276" r:id="rId8"/>
    <p:sldId id="277" r:id="rId9"/>
    <p:sldId id="278" r:id="rId10"/>
    <p:sldId id="269" r:id="rId11"/>
    <p:sldId id="271" r:id="rId12"/>
    <p:sldId id="279" r:id="rId13"/>
    <p:sldId id="272"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71" autoAdjust="0"/>
  </p:normalViewPr>
  <p:slideViewPr>
    <p:cSldViewPr snapToGrid="0">
      <p:cViewPr varScale="1">
        <p:scale>
          <a:sx n="47" d="100"/>
          <a:sy n="47" d="100"/>
        </p:scale>
        <p:origin x="14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0E309-FBF2-400D-90D3-2A783652D9F7}"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011F8-5BC7-48A2-A481-3668A7261660}" type="slidenum">
              <a:rPr lang="en-US" smtClean="0"/>
              <a:t>‹#›</a:t>
            </a:fld>
            <a:endParaRPr lang="en-US"/>
          </a:p>
        </p:txBody>
      </p:sp>
    </p:spTree>
    <p:extLst>
      <p:ext uri="{BB962C8B-B14F-4D97-AF65-F5344CB8AC3E}">
        <p14:creationId xmlns:p14="http://schemas.microsoft.com/office/powerpoint/2010/main" val="266524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Farhana Shahid, a 2</a:t>
            </a:r>
            <a:r>
              <a:rPr lang="en-US" baseline="30000" dirty="0"/>
              <a:t>nd</a:t>
            </a:r>
            <a:r>
              <a:rPr lang="en-US" dirty="0"/>
              <a:t> year PhD student at Cornell University. I will be sharing our paper: “</a:t>
            </a:r>
            <a:r>
              <a:rPr lang="en-US" sz="1200" dirty="0">
                <a:solidFill>
                  <a:srgbClr val="C00000"/>
                </a:solidFill>
              </a:rPr>
              <a:t>Decolonizing Content Moderation: Does Uniform Global Community Standard Resemble Utopian Equality or Western Power Hegemony?” – co-authored with Dr. Aditya </a:t>
            </a:r>
            <a:r>
              <a:rPr lang="en-US" sz="1200" dirty="0" err="1">
                <a:solidFill>
                  <a:srgbClr val="C00000"/>
                </a:solidFill>
              </a:rPr>
              <a:t>Vashistha</a:t>
            </a:r>
            <a:r>
              <a:rPr lang="en-US" sz="1200" dirty="0">
                <a:solidFill>
                  <a:srgbClr val="C00000"/>
                </a:solidFill>
              </a:rPr>
              <a:t>.</a:t>
            </a:r>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1</a:t>
            </a:fld>
            <a:endParaRPr lang="en-US"/>
          </a:p>
        </p:txBody>
      </p:sp>
    </p:spTree>
    <p:extLst>
      <p:ext uri="{BB962C8B-B14F-4D97-AF65-F5344CB8AC3E}">
        <p14:creationId xmlns:p14="http://schemas.microsoft.com/office/powerpoint/2010/main" val="3545704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In addition, users found the standards to be inaccessible as Facebook doesn’t provide any link to it while notifying users of violation. Participants who looked up community standards online struggled to understand the long documents written in English and this isn’t favorable to either non-English speaking or low-literate users. Hence, many users questioned the legitimacy of having a global community standard that resembled utopian equity.</a:t>
            </a:r>
            <a:endParaRPr lang="en-US" sz="2800" b="0" dirty="0">
              <a:effectLst/>
            </a:endParaRPr>
          </a:p>
          <a:p>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10</a:t>
            </a:fld>
            <a:endParaRPr lang="en-US"/>
          </a:p>
        </p:txBody>
      </p:sp>
    </p:spTree>
    <p:extLst>
      <p:ext uri="{BB962C8B-B14F-4D97-AF65-F5344CB8AC3E}">
        <p14:creationId xmlns:p14="http://schemas.microsoft.com/office/powerpoint/2010/main" val="260343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Moreover, users complained about lack of appropriate resources to appeal Facebook’s moderation decision. Users who got to appeal rarely heard back from Facebook. One of our participants Shafique suffered financial losses after his account was banned from advertising and he didn’t get to appeal. Another user Kabir faced similar issue w/o appeal option but he had acquaintances working at Facebook who unofficially helped him restore his account. Participants identified such nepotism in the appeal process with bureaucratic limbo of the colonial era which was beyond the reach of the ordinary users.</a:t>
            </a:r>
          </a:p>
        </p:txBody>
      </p:sp>
      <p:sp>
        <p:nvSpPr>
          <p:cNvPr id="4" name="Slide Number Placeholder 3"/>
          <p:cNvSpPr>
            <a:spLocks noGrp="1"/>
          </p:cNvSpPr>
          <p:nvPr>
            <p:ph type="sldNum" sz="quarter" idx="5"/>
          </p:nvPr>
        </p:nvSpPr>
        <p:spPr/>
        <p:txBody>
          <a:bodyPr/>
          <a:lstStyle/>
          <a:p>
            <a:fld id="{56A011F8-5BC7-48A2-A481-3668A7261660}" type="slidenum">
              <a:rPr lang="en-US" smtClean="0"/>
              <a:t>11</a:t>
            </a:fld>
            <a:endParaRPr lang="en-US"/>
          </a:p>
        </p:txBody>
      </p:sp>
    </p:spTree>
    <p:extLst>
      <p:ext uri="{BB962C8B-B14F-4D97-AF65-F5344CB8AC3E}">
        <p14:creationId xmlns:p14="http://schemas.microsoft.com/office/powerpoint/2010/main" val="3886196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the second part of our research on how to design decolonial content moderation systems?</a:t>
            </a:r>
          </a:p>
          <a:p>
            <a:endParaRPr lang="en-US" dirty="0"/>
          </a:p>
          <a:p>
            <a:r>
              <a:rPr lang="en-US" dirty="0"/>
              <a:t>We build upon </a:t>
            </a:r>
            <a:r>
              <a:rPr lang="en-US" dirty="0" err="1"/>
              <a:t>Bellacasa’s</a:t>
            </a:r>
            <a:r>
              <a:rPr lang="en-US" dirty="0"/>
              <a:t> framework of “care" to propose decolonial content moderation as an ethical-political commitment to give voice and agency to the neglected users from the Global South. </a:t>
            </a:r>
          </a:p>
        </p:txBody>
      </p:sp>
      <p:sp>
        <p:nvSpPr>
          <p:cNvPr id="4" name="Slide Number Placeholder 3"/>
          <p:cNvSpPr>
            <a:spLocks noGrp="1"/>
          </p:cNvSpPr>
          <p:nvPr>
            <p:ph type="sldNum" sz="quarter" idx="5"/>
          </p:nvPr>
        </p:nvSpPr>
        <p:spPr/>
        <p:txBody>
          <a:bodyPr/>
          <a:lstStyle/>
          <a:p>
            <a:fld id="{56A011F8-5BC7-48A2-A481-3668A7261660}" type="slidenum">
              <a:rPr lang="en-US" smtClean="0"/>
              <a:t>12</a:t>
            </a:fld>
            <a:endParaRPr lang="en-US"/>
          </a:p>
        </p:txBody>
      </p:sp>
    </p:spTree>
    <p:extLst>
      <p:ext uri="{BB962C8B-B14F-4D97-AF65-F5344CB8AC3E}">
        <p14:creationId xmlns:p14="http://schemas.microsoft.com/office/powerpoint/2010/main" val="15650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platforms like Facebook need to shift their paternalistic attitude and make an effort to understand the specific needs of the local community. They need to do more than appointing a few tokenistic local experts. They should increase transparency about the internal working process and power asymmetries shaping the community standards, and properly communicate their rationale behind imposing certain norms and how these norms would help the community. </a:t>
            </a:r>
          </a:p>
        </p:txBody>
      </p:sp>
      <p:sp>
        <p:nvSpPr>
          <p:cNvPr id="4" name="Slide Number Placeholder 3"/>
          <p:cNvSpPr>
            <a:spLocks noGrp="1"/>
          </p:cNvSpPr>
          <p:nvPr>
            <p:ph type="sldNum" sz="quarter" idx="5"/>
          </p:nvPr>
        </p:nvSpPr>
        <p:spPr/>
        <p:txBody>
          <a:bodyPr/>
          <a:lstStyle/>
          <a:p>
            <a:fld id="{56A011F8-5BC7-48A2-A481-3668A7261660}" type="slidenum">
              <a:rPr lang="en-US" smtClean="0"/>
              <a:t>13</a:t>
            </a:fld>
            <a:endParaRPr lang="en-US"/>
          </a:p>
        </p:txBody>
      </p:sp>
    </p:spTree>
    <p:extLst>
      <p:ext uri="{BB962C8B-B14F-4D97-AF65-F5344CB8AC3E}">
        <p14:creationId xmlns:p14="http://schemas.microsoft.com/office/powerpoint/2010/main" val="336687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our participants critiqued the linguistic discrimination by platform’s automated moderation algorithms that misinterpreted cultural context. </a:t>
            </a:r>
            <a:r>
              <a:rPr lang="en-US" dirty="0" err="1"/>
              <a:t>Bellacasa</a:t>
            </a:r>
            <a:r>
              <a:rPr lang="en-US" dirty="0"/>
              <a:t> points that the rapid, innovation-driven imaginaries of popular AI systems represent an objectified, market-dominated form of care. Hence, platforms need to adopt fairness-aware computing approaches to learn how historical biases shape moderation outcomes and enact participatory design practices by allowing stakeholders to define fairness in their own terms. They need to be more transparent about what training and test data they use, the error rates of their models, and how they encode fairness in different cultural contexts and geographies.</a:t>
            </a:r>
          </a:p>
        </p:txBody>
      </p:sp>
      <p:sp>
        <p:nvSpPr>
          <p:cNvPr id="4" name="Slide Number Placeholder 3"/>
          <p:cNvSpPr>
            <a:spLocks noGrp="1"/>
          </p:cNvSpPr>
          <p:nvPr>
            <p:ph type="sldNum" sz="quarter" idx="5"/>
          </p:nvPr>
        </p:nvSpPr>
        <p:spPr/>
        <p:txBody>
          <a:bodyPr/>
          <a:lstStyle/>
          <a:p>
            <a:fld id="{56A011F8-5BC7-48A2-A481-3668A7261660}" type="slidenum">
              <a:rPr lang="en-US" smtClean="0"/>
              <a:t>14</a:t>
            </a:fld>
            <a:endParaRPr lang="en-US"/>
          </a:p>
        </p:txBody>
      </p:sp>
    </p:spTree>
    <p:extLst>
      <p:ext uri="{BB962C8B-B14F-4D97-AF65-F5344CB8AC3E}">
        <p14:creationId xmlns:p14="http://schemas.microsoft.com/office/powerpoint/2010/main" val="166207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participants noted the dramatic impact of unjust and unfair restrictions on their overall well-being, platforms need to “listen with care" to the concerns of the users in the Global South. </a:t>
            </a:r>
            <a:r>
              <a:rPr lang="en-US" dirty="0" err="1"/>
              <a:t>Bellacasa</a:t>
            </a:r>
            <a:r>
              <a:rPr lang="en-US" dirty="0"/>
              <a:t> discusses that listening with care is an active political process that shapes whose and what concerns are ratified. From a decolonial point of view, platforms should shift from punitive measures to more restorative justice approaches. Moreover, platforms need to give users more time and resources to appeal the restrictions and follow up with them. Such affective and non-paternalistic care-based measures are needed not only to decolonize content moderation, but also to preserve human dignity.</a:t>
            </a:r>
          </a:p>
        </p:txBody>
      </p:sp>
      <p:sp>
        <p:nvSpPr>
          <p:cNvPr id="4" name="Slide Number Placeholder 3"/>
          <p:cNvSpPr>
            <a:spLocks noGrp="1"/>
          </p:cNvSpPr>
          <p:nvPr>
            <p:ph type="sldNum" sz="quarter" idx="5"/>
          </p:nvPr>
        </p:nvSpPr>
        <p:spPr/>
        <p:txBody>
          <a:bodyPr/>
          <a:lstStyle/>
          <a:p>
            <a:fld id="{56A011F8-5BC7-48A2-A481-3668A7261660}" type="slidenum">
              <a:rPr lang="en-US" smtClean="0"/>
              <a:t>15</a:t>
            </a:fld>
            <a:endParaRPr lang="en-US"/>
          </a:p>
        </p:txBody>
      </p:sp>
    </p:spTree>
    <p:extLst>
      <p:ext uri="{BB962C8B-B14F-4D97-AF65-F5344CB8AC3E}">
        <p14:creationId xmlns:p14="http://schemas.microsoft.com/office/powerpoint/2010/main" val="3904377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more critical and interesting findings in our paper that we couldn’t cover here. Please read our paper and share your thoughts with us. Thank you!</a:t>
            </a:r>
          </a:p>
        </p:txBody>
      </p:sp>
      <p:sp>
        <p:nvSpPr>
          <p:cNvPr id="4" name="Slide Number Placeholder 3"/>
          <p:cNvSpPr>
            <a:spLocks noGrp="1"/>
          </p:cNvSpPr>
          <p:nvPr>
            <p:ph type="sldNum" sz="quarter" idx="5"/>
          </p:nvPr>
        </p:nvSpPr>
        <p:spPr/>
        <p:txBody>
          <a:bodyPr/>
          <a:lstStyle/>
          <a:p>
            <a:fld id="{56A011F8-5BC7-48A2-A481-3668A7261660}" type="slidenum">
              <a:rPr lang="en-US" smtClean="0"/>
              <a:t>16</a:t>
            </a:fld>
            <a:endParaRPr lang="en-US"/>
          </a:p>
        </p:txBody>
      </p:sp>
    </p:spTree>
    <p:extLst>
      <p:ext uri="{BB962C8B-B14F-4D97-AF65-F5344CB8AC3E}">
        <p14:creationId xmlns:p14="http://schemas.microsoft.com/office/powerpoint/2010/main" val="3512500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I will start with Zahid’s story who went to a picnic and posted his picture of crossing a small river on Facebook that looked something like this.  For caption, Zahid used line from a famous Bengali poem that literally translates to: “The cows and cars cross the river.”</a:t>
            </a:r>
            <a:endParaRPr lang="en-US" sz="2800" b="0" dirty="0">
              <a:effectLst/>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The post was removed for violating Facebook’s community standards on bullying as it assumed Zahid’s caption compared human subjects to animals. This example shows that the current content moderation system often fails to capture the socio-cultural nuances, misinterprets individual intent, and cultural references.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2</a:t>
            </a:fld>
            <a:endParaRPr lang="en-US"/>
          </a:p>
        </p:txBody>
      </p:sp>
    </p:spTree>
    <p:extLst>
      <p:ext uri="{BB962C8B-B14F-4D97-AF65-F5344CB8AC3E}">
        <p14:creationId xmlns:p14="http://schemas.microsoft.com/office/powerpoint/2010/main" val="3453004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In fact, the lack of appropriate moderation policies have led to grave consequences in many Global South countries that are significantly at risk. </a:t>
            </a:r>
            <a:endParaRPr lang="en-US" dirty="0"/>
          </a:p>
          <a:p>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3</a:t>
            </a:fld>
            <a:endParaRPr lang="en-US"/>
          </a:p>
        </p:txBody>
      </p:sp>
    </p:spTree>
    <p:extLst>
      <p:ext uri="{BB962C8B-B14F-4D97-AF65-F5344CB8AC3E}">
        <p14:creationId xmlns:p14="http://schemas.microsoft.com/office/powerpoint/2010/main" val="156517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Besides, platforms have been critiqued to use their moderation power and technology to crackdown on content from marginalized communities.</a:t>
            </a:r>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4</a:t>
            </a:fld>
            <a:endParaRPr lang="en-US"/>
          </a:p>
        </p:txBody>
      </p:sp>
    </p:spTree>
    <p:extLst>
      <p:ext uri="{BB962C8B-B14F-4D97-AF65-F5344CB8AC3E}">
        <p14:creationId xmlns:p14="http://schemas.microsoft.com/office/powerpoint/2010/main" val="130474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Lately many researchers have investigated the harms of moderation and proposed different frameworks to rethink the design of content moderation. However, most of these frameworks are informed by the experiences of users in the West. And these do not account for the discrepancies in which users from the Global South experience harms and discrimination as they engage with platforms’ content moderation systems.</a:t>
            </a:r>
          </a:p>
        </p:txBody>
      </p:sp>
      <p:sp>
        <p:nvSpPr>
          <p:cNvPr id="4" name="Slide Number Placeholder 3"/>
          <p:cNvSpPr>
            <a:spLocks noGrp="1"/>
          </p:cNvSpPr>
          <p:nvPr>
            <p:ph type="sldNum" sz="quarter" idx="5"/>
          </p:nvPr>
        </p:nvSpPr>
        <p:spPr/>
        <p:txBody>
          <a:bodyPr/>
          <a:lstStyle/>
          <a:p>
            <a:fld id="{56A011F8-5BC7-48A2-A481-3668A7261660}" type="slidenum">
              <a:rPr lang="en-US" smtClean="0"/>
              <a:t>5</a:t>
            </a:fld>
            <a:endParaRPr lang="en-US"/>
          </a:p>
        </p:txBody>
      </p:sp>
    </p:spTree>
    <p:extLst>
      <p:ext uri="{BB962C8B-B14F-4D97-AF65-F5344CB8AC3E}">
        <p14:creationId xmlns:p14="http://schemas.microsoft.com/office/powerpoint/2010/main" val="373333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critical gap, we conducted semi structured interviews with 19 Bangladeshi Facebook users who had first hand encounter w Facebook’s underlying and often invisible content moderation system for violating platform’s community guidelines. </a:t>
            </a:r>
          </a:p>
        </p:txBody>
      </p:sp>
      <p:sp>
        <p:nvSpPr>
          <p:cNvPr id="4" name="Slide Number Placeholder 3"/>
          <p:cNvSpPr>
            <a:spLocks noGrp="1"/>
          </p:cNvSpPr>
          <p:nvPr>
            <p:ph type="sldNum" sz="quarter" idx="5"/>
          </p:nvPr>
        </p:nvSpPr>
        <p:spPr/>
        <p:txBody>
          <a:bodyPr/>
          <a:lstStyle/>
          <a:p>
            <a:fld id="{56A011F8-5BC7-48A2-A481-3668A7261660}" type="slidenum">
              <a:rPr lang="en-US" smtClean="0"/>
              <a:t>6</a:t>
            </a:fld>
            <a:endParaRPr lang="en-US"/>
          </a:p>
        </p:txBody>
      </p:sp>
    </p:spTree>
    <p:extLst>
      <p:ext uri="{BB962C8B-B14F-4D97-AF65-F5344CB8AC3E}">
        <p14:creationId xmlns:p14="http://schemas.microsoft.com/office/powerpoint/2010/main" val="6095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build upon the experiences of Bangladeshi FB users </a:t>
            </a:r>
            <a:r>
              <a:rPr lang="en-US" sz="1800" b="0" i="0" u="none" strike="noStrike" dirty="0">
                <a:solidFill>
                  <a:srgbClr val="000000"/>
                </a:solidFill>
                <a:effectLst/>
                <a:latin typeface="Calibri" panose="020F0502020204030204" pitchFamily="34" charset="0"/>
              </a:rPr>
              <a:t>to examine how current content moderation systems propagate historical power relations and patterns of oppression?</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Before moving forward, I would like to clarify that the experiences of Bangladeshi Facebook users observed in our study might not equally apply to the diverse Global South communities. Rather we expect that a critical decolonial lens will help us question the status quo and steer conversation in the right directions to do more work with users from diverse Global South regions.</a:t>
            </a:r>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7</a:t>
            </a:fld>
            <a:endParaRPr lang="en-US"/>
          </a:p>
        </p:txBody>
      </p:sp>
    </p:spTree>
    <p:extLst>
      <p:ext uri="{BB962C8B-B14F-4D97-AF65-F5344CB8AC3E}">
        <p14:creationId xmlns:p14="http://schemas.microsoft.com/office/powerpoint/2010/main" val="240269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Now, we will discuss the experiences of some of our participants. </a:t>
            </a:r>
            <a:endParaRPr lang="en-US" b="0" dirty="0">
              <a:effectLst/>
            </a:endParaRPr>
          </a:p>
          <a:p>
            <a:endParaRPr lang="en-US" dirty="0"/>
          </a:p>
          <a:p>
            <a:r>
              <a:rPr lang="en-US" dirty="0"/>
              <a:t>Razzaque created a Facebook album on village photography but it was deleted as one of the images of village kids swimming in the pond violated FB’s community standards on child nudity. Even though the picture was culturally appropriate and depicted rural lifestyle, Facebook found it “inappropriate” and removed it.</a:t>
            </a:r>
          </a:p>
          <a:p>
            <a:endParaRPr lang="en-US" dirty="0"/>
          </a:p>
          <a:p>
            <a:r>
              <a:rPr lang="en-US" dirty="0"/>
              <a:t>Another participant Ehsan shared that Facebook deleted their group of emergency crises response without any warning as some blood donation requests mentioned the required blood group, contact number and these violated FB’s community standards on privacy. </a:t>
            </a:r>
            <a:r>
              <a:rPr lang="en-US" sz="1200" b="0" i="0" u="none" strike="noStrike" dirty="0">
                <a:solidFill>
                  <a:srgbClr val="000000"/>
                </a:solidFill>
                <a:effectLst/>
                <a:latin typeface="Calibri" panose="020F0502020204030204" pitchFamily="34" charset="0"/>
              </a:rPr>
              <a:t>The Western concept of individual privacy doesn’t translate well into such a local context. Because</a:t>
            </a:r>
            <a:r>
              <a:rPr lang="en-US" dirty="0"/>
              <a:t> without these details, how will interested blood donors reach out?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8</a:t>
            </a:fld>
            <a:endParaRPr lang="en-US"/>
          </a:p>
        </p:txBody>
      </p:sp>
    </p:spTree>
    <p:extLst>
      <p:ext uri="{BB962C8B-B14F-4D97-AF65-F5344CB8AC3E}">
        <p14:creationId xmlns:p14="http://schemas.microsoft.com/office/powerpoint/2010/main" val="172915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another instance, Shafique’s mother appreciatively called her grandchild “black diamond” in a comment. The comment was removed for racist hate speech even though the concept of race doesn’t apply to the social construct of Bangladesh.</a:t>
            </a:r>
          </a:p>
          <a:p>
            <a:endParaRPr lang="en-US" dirty="0"/>
          </a:p>
          <a:p>
            <a:r>
              <a:rPr lang="en-US" dirty="0"/>
              <a:t>Bangladesh is a Muslim majority country, many of our participants felt their religious sensitivities were ignored by Facebook’s inconsistent and ignorant moderation policies. Asad found a picture on FB where Muslim’s religious script was placed on the lap of a Hindu goddess. He shared the picture saying “No religion teaches to disrespect the holy script of another religion.” His post was removed without any explanation and Asad found it to be Islamophobic. On the contrary, Facebook didn’t take down hate speech against religious minorities when many of our participants reported them in vain!</a:t>
            </a:r>
          </a:p>
          <a:p>
            <a:endParaRPr lang="en-US" dirty="0"/>
          </a:p>
          <a:p>
            <a:r>
              <a:rPr lang="en-US" sz="1200" b="0" i="0" u="none" strike="noStrike" dirty="0">
                <a:solidFill>
                  <a:srgbClr val="000000"/>
                </a:solidFill>
                <a:effectLst/>
                <a:latin typeface="Calibri" panose="020F0502020204030204" pitchFamily="34" charset="0"/>
              </a:rPr>
              <a:t>This shows that in the name of global community standards platforms are normalizing a form of “universal ethics”, which is deeply rooted in the Western values and penalizes local socio-cultural norms.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6A011F8-5BC7-48A2-A481-3668A7261660}" type="slidenum">
              <a:rPr lang="en-US" smtClean="0"/>
              <a:t>9</a:t>
            </a:fld>
            <a:endParaRPr lang="en-US"/>
          </a:p>
        </p:txBody>
      </p:sp>
    </p:spTree>
    <p:extLst>
      <p:ext uri="{BB962C8B-B14F-4D97-AF65-F5344CB8AC3E}">
        <p14:creationId xmlns:p14="http://schemas.microsoft.com/office/powerpoint/2010/main" val="5940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B17B-7598-06E7-76C8-66E88A9C2221}"/>
              </a:ext>
            </a:extLst>
          </p:cNvPr>
          <p:cNvSpPr>
            <a:spLocks noGrp="1"/>
          </p:cNvSpPr>
          <p:nvPr>
            <p:ph type="ctrTitle"/>
          </p:nvPr>
        </p:nvSpPr>
        <p:spPr>
          <a:xfrm>
            <a:off x="1524000" y="1122363"/>
            <a:ext cx="9144000" cy="2387600"/>
          </a:xfrm>
        </p:spPr>
        <p:txBody>
          <a:bodyPr anchor="b"/>
          <a:lstStyle>
            <a:lvl1pPr algn="ctr">
              <a:defRPr sz="6000">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C87303C-1281-2760-8ABA-642FEB018C12}"/>
              </a:ext>
            </a:extLst>
          </p:cNvPr>
          <p:cNvSpPr>
            <a:spLocks noGrp="1"/>
          </p:cNvSpPr>
          <p:nvPr>
            <p:ph type="subTitle" idx="1"/>
          </p:nvPr>
        </p:nvSpPr>
        <p:spPr>
          <a:xfrm>
            <a:off x="1524000" y="3602038"/>
            <a:ext cx="9144000" cy="1655762"/>
          </a:xfrm>
        </p:spPr>
        <p:txBody>
          <a:bodyPr/>
          <a:lstStyle>
            <a:lvl1pPr marL="0" indent="0" algn="ctr">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4BD45E91-36B4-2829-A867-0433A76E569A}"/>
              </a:ext>
            </a:extLst>
          </p:cNvPr>
          <p:cNvSpPr>
            <a:spLocks noGrp="1"/>
          </p:cNvSpPr>
          <p:nvPr>
            <p:ph type="sldNum" sz="quarter" idx="12"/>
          </p:nvPr>
        </p:nvSpPr>
        <p:spPr>
          <a:xfrm>
            <a:off x="9216887" y="6341717"/>
            <a:ext cx="2743200" cy="365125"/>
          </a:xfrm>
        </p:spPr>
        <p:txBody>
          <a:bodyPr/>
          <a:lstStyle>
            <a:lvl1pPr>
              <a:defRPr sz="3600">
                <a:latin typeface="Tahoma" panose="020B0604030504040204" pitchFamily="34" charset="0"/>
                <a:ea typeface="Tahoma" panose="020B0604030504040204" pitchFamily="34" charset="0"/>
                <a:cs typeface="Tahoma" panose="020B0604030504040204" pitchFamily="34" charset="0"/>
              </a:defRPr>
            </a:lvl1pPr>
          </a:lstStyle>
          <a:p>
            <a:fld id="{3E0B87C8-E1C6-43EC-AB24-38B544F7BBC8}" type="slidenum">
              <a:rPr lang="en-US" smtClean="0"/>
              <a:pPr/>
              <a:t>‹#›</a:t>
            </a:fld>
            <a:endParaRPr lang="en-US" dirty="0"/>
          </a:p>
        </p:txBody>
      </p:sp>
    </p:spTree>
    <p:extLst>
      <p:ext uri="{BB962C8B-B14F-4D97-AF65-F5344CB8AC3E}">
        <p14:creationId xmlns:p14="http://schemas.microsoft.com/office/powerpoint/2010/main" val="206660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6C01-E382-B329-2A59-083AA4BC69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2E59CB-F054-C6A9-3F01-E19F8D5D9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E62DE-DBBC-54EF-7A95-07182A293E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1BA411F-4951-CB57-8AB1-BC2DAFA1A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05B29-58C6-4024-F878-4B4A076FC3E0}"/>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350863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B4D3F-CF6E-AFFF-ED7F-F9A59466E5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DC8484-3E46-7FC8-AEDB-B3952D87E4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D6A92-6E8E-D69D-AEEE-E379AD120E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2C497F-4A4C-8E84-DA52-84EABD337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E296F-0988-9280-88F9-07F2497E508F}"/>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3335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CA3-A6C9-00B9-5311-2771C5FA40A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6CED630-A4C7-6A74-F8DA-1C6FB29D95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BD251-C1BC-8DAD-97A5-ABAC789547F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D081FA-3B76-EB0C-2370-F68ED1955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51450-EEC8-E5A5-20C5-73A2E0327717}"/>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1982368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CAF9-A536-2C5D-B8AB-C85011360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477AA4-2F69-2403-2ABE-6F1C50D03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C428F-2C7E-68E7-BA16-1090D308E8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CB7511-1633-D821-3FE1-6726DBF46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DC972-83D7-8FCC-FA89-61357C858740}"/>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14981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5EBC-5B90-AEB2-61F0-C21A844FB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7B0FF-055B-EBBB-5029-5ABD14519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38067-9024-5602-7A0E-C114623D03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4A0C2-EA70-DF07-0FEA-CBA2148392E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2647ADD-5151-EE40-02C8-7F4BCEDDE4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141A9-4E69-2D3D-5A08-4E031ACA8AC1}"/>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184135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3B009-0123-1583-9FCA-C2B909E74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C72554-20AF-6042-B5C4-58A898AE1C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BC8589-F754-5492-E0E3-DD4C821ADF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D71F53-7F30-FFF8-ED1D-3A37B146F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800259-4FF2-AD60-256A-85121B4B4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0D492-D0D8-7B9A-9137-ACAD7967454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0D8AD47-CF6E-B266-E13D-29C0545958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42420-A373-F582-0DF7-22E7548440CA}"/>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168052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D101-0E73-FB30-B2B5-76E06BA40D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F6B820-122C-1ADC-EE3E-39EAD23C5C8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62B7A2-2523-A9EE-D44E-90D35DBC8F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9600D-1F8A-9987-83CE-ECFBAAB31499}"/>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31678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60050B-2F5D-7901-586A-3DB7CF0AF7FF}"/>
              </a:ext>
            </a:extLst>
          </p:cNvPr>
          <p:cNvSpPr>
            <a:spLocks noGrp="1"/>
          </p:cNvSpPr>
          <p:nvPr>
            <p:ph type="ftr" sz="quarter" idx="11"/>
          </p:nvPr>
        </p:nvSpPr>
        <p:spPr/>
        <p:txBody>
          <a:bodyPr/>
          <a:lstStyle/>
          <a:p>
            <a:endParaRPr lang="en-US" dirty="0"/>
          </a:p>
        </p:txBody>
      </p:sp>
      <p:sp>
        <p:nvSpPr>
          <p:cNvPr id="6" name="Oval 5">
            <a:extLst>
              <a:ext uri="{FF2B5EF4-FFF2-40B4-BE49-F238E27FC236}">
                <a16:creationId xmlns:a16="http://schemas.microsoft.com/office/drawing/2014/main" id="{77041907-3F31-D4A2-8E4D-6ED635C4C070}"/>
              </a:ext>
            </a:extLst>
          </p:cNvPr>
          <p:cNvSpPr/>
          <p:nvPr userDrawn="1"/>
        </p:nvSpPr>
        <p:spPr>
          <a:xfrm>
            <a:off x="168965" y="6322875"/>
            <a:ext cx="487018" cy="46976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BDE4F92-34A8-1F70-9D8A-5CFAD17DBB87}"/>
              </a:ext>
            </a:extLst>
          </p:cNvPr>
          <p:cNvSpPr>
            <a:spLocks noGrp="1"/>
          </p:cNvSpPr>
          <p:nvPr>
            <p:ph type="sldNum" sz="quarter" idx="12"/>
          </p:nvPr>
        </p:nvSpPr>
        <p:spPr>
          <a:xfrm>
            <a:off x="110158" y="6322875"/>
            <a:ext cx="604631" cy="417444"/>
          </a:xfrm>
        </p:spPr>
        <p:txBody>
          <a:bodyPr/>
          <a:lstStyle>
            <a:lvl1pPr algn="ctr">
              <a:defRPr sz="1800">
                <a:solidFill>
                  <a:schemeClr val="bg1"/>
                </a:solidFill>
              </a:defRPr>
            </a:lvl1pPr>
          </a:lstStyle>
          <a:p>
            <a:fld id="{3E0B87C8-E1C6-43EC-AB24-38B544F7BBC8}" type="slidenum">
              <a:rPr lang="en-US" smtClean="0"/>
              <a:pPr/>
              <a:t>‹#›</a:t>
            </a:fld>
            <a:endParaRPr lang="en-US" dirty="0"/>
          </a:p>
        </p:txBody>
      </p:sp>
      <p:pic>
        <p:nvPicPr>
          <p:cNvPr id="7" name="Picture 6">
            <a:extLst>
              <a:ext uri="{FF2B5EF4-FFF2-40B4-BE49-F238E27FC236}">
                <a16:creationId xmlns:a16="http://schemas.microsoft.com/office/drawing/2014/main" id="{51074D18-86F4-995B-2044-9E527860CD84}"/>
              </a:ext>
            </a:extLst>
          </p:cNvPr>
          <p:cNvPicPr>
            <a:picLocks noChangeAspect="1"/>
          </p:cNvPicPr>
          <p:nvPr userDrawn="1"/>
        </p:nvPicPr>
        <p:blipFill>
          <a:blip r:embed="rId2"/>
          <a:stretch>
            <a:fillRect/>
          </a:stretch>
        </p:blipFill>
        <p:spPr>
          <a:xfrm>
            <a:off x="10366513" y="5892396"/>
            <a:ext cx="1794842" cy="965603"/>
          </a:xfrm>
          <a:prstGeom prst="rect">
            <a:avLst/>
          </a:prstGeom>
        </p:spPr>
      </p:pic>
      <p:pic>
        <p:nvPicPr>
          <p:cNvPr id="1026" name="Picture 2" descr="Cornell University - Wikipedia">
            <a:extLst>
              <a:ext uri="{FF2B5EF4-FFF2-40B4-BE49-F238E27FC236}">
                <a16:creationId xmlns:a16="http://schemas.microsoft.com/office/drawing/2014/main" id="{82846BAE-F1AE-F21B-2E57-473A290934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2104" y="5892397"/>
            <a:ext cx="965603" cy="96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38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8904-E04F-A652-CB1F-8D5C55721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228ED7-7F3F-7CA4-7E78-C3A8102E5F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9BD5D6-679C-05E5-3591-1358C2017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835B4-AF29-AB74-027D-883B3576F8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2345AA0-F14E-F316-8AEC-A92EDC5E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B387DA-D1D5-684E-8E02-CFED5EC8AD4D}"/>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3846295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848D-829F-8CCC-C631-8B4223296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92E1EB-0435-C9FE-9633-FF4853B0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62E1DB-E658-B824-7666-099F2AC34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2CFF1-C327-4EF7-B961-758F6F6253A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8BEA423-36C5-332C-1E19-E06879EA4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A561D-5848-A4C0-D6BD-7D3B15729F26}"/>
              </a:ext>
            </a:extLst>
          </p:cNvPr>
          <p:cNvSpPr>
            <a:spLocks noGrp="1"/>
          </p:cNvSpPr>
          <p:nvPr>
            <p:ph type="sldNum" sz="quarter" idx="12"/>
          </p:nvPr>
        </p:nvSpPr>
        <p:spPr/>
        <p:txBody>
          <a:bodyPr/>
          <a:lstStyle/>
          <a:p>
            <a:fld id="{3E0B87C8-E1C6-43EC-AB24-38B544F7BBC8}" type="slidenum">
              <a:rPr lang="en-US" smtClean="0"/>
              <a:t>‹#›</a:t>
            </a:fld>
            <a:endParaRPr lang="en-US"/>
          </a:p>
        </p:txBody>
      </p:sp>
    </p:spTree>
    <p:extLst>
      <p:ext uri="{BB962C8B-B14F-4D97-AF65-F5344CB8AC3E}">
        <p14:creationId xmlns:p14="http://schemas.microsoft.com/office/powerpoint/2010/main" val="3361379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8FF695-66E2-0B2B-D290-7FE776C7D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221855-9B8F-5C5C-C7BD-9DB22F8EAC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8CB58-D44B-B12D-AF77-BF160F520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4765DA-FAEE-9B1F-2FFF-7898EA9EC1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B94D7-5890-3D84-FDFF-628EFB1B29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B87C8-E1C6-43EC-AB24-38B544F7BBC8}" type="slidenum">
              <a:rPr lang="en-US" smtClean="0"/>
              <a:t>‹#›</a:t>
            </a:fld>
            <a:endParaRPr lang="en-US"/>
          </a:p>
        </p:txBody>
      </p:sp>
    </p:spTree>
    <p:extLst>
      <p:ext uri="{BB962C8B-B14F-4D97-AF65-F5344CB8AC3E}">
        <p14:creationId xmlns:p14="http://schemas.microsoft.com/office/powerpoint/2010/main" val="340440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4.sv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DB9D-7D52-CA1C-1954-2834F7B4E62C}"/>
              </a:ext>
            </a:extLst>
          </p:cNvPr>
          <p:cNvSpPr>
            <a:spLocks noGrp="1"/>
          </p:cNvSpPr>
          <p:nvPr>
            <p:ph type="ctrTitle" idx="4294967295"/>
          </p:nvPr>
        </p:nvSpPr>
        <p:spPr>
          <a:xfrm>
            <a:off x="0" y="736600"/>
            <a:ext cx="11836400" cy="1579563"/>
          </a:xfrm>
        </p:spPr>
        <p:txBody>
          <a:bodyPr>
            <a:normAutofit/>
          </a:bodyPr>
          <a:lstStyle/>
          <a:p>
            <a:pPr algn="r"/>
            <a:r>
              <a:rPr lang="en-US" sz="3600" dirty="0">
                <a:solidFill>
                  <a:srgbClr val="C00000"/>
                </a:solidFill>
              </a:rPr>
              <a:t>Decolonizing Content Moderation: Does Uniform Global</a:t>
            </a:r>
            <a:br>
              <a:rPr lang="en-US" sz="3600" dirty="0">
                <a:solidFill>
                  <a:srgbClr val="C00000"/>
                </a:solidFill>
              </a:rPr>
            </a:br>
            <a:r>
              <a:rPr lang="en-US" sz="3600" dirty="0">
                <a:solidFill>
                  <a:srgbClr val="C00000"/>
                </a:solidFill>
              </a:rPr>
              <a:t>Community Standard Resemble Utopian Equality or </a:t>
            </a:r>
            <a:br>
              <a:rPr lang="en-US" sz="3600" dirty="0">
                <a:solidFill>
                  <a:srgbClr val="C00000"/>
                </a:solidFill>
              </a:rPr>
            </a:br>
            <a:r>
              <a:rPr lang="en-US" sz="3600" dirty="0">
                <a:solidFill>
                  <a:srgbClr val="C00000"/>
                </a:solidFill>
              </a:rPr>
              <a:t>Western Power Hegemony?</a:t>
            </a:r>
          </a:p>
        </p:txBody>
      </p:sp>
      <p:sp>
        <p:nvSpPr>
          <p:cNvPr id="11" name="TextBox 10">
            <a:extLst>
              <a:ext uri="{FF2B5EF4-FFF2-40B4-BE49-F238E27FC236}">
                <a16:creationId xmlns:a16="http://schemas.microsoft.com/office/drawing/2014/main" id="{3C5E8584-2520-FD8D-A262-A3CA14CBE2A5}"/>
              </a:ext>
            </a:extLst>
          </p:cNvPr>
          <p:cNvSpPr txBox="1"/>
          <p:nvPr/>
        </p:nvSpPr>
        <p:spPr>
          <a:xfrm>
            <a:off x="7956439" y="4379664"/>
            <a:ext cx="2865120" cy="400110"/>
          </a:xfrm>
          <a:prstGeom prst="rect">
            <a:avLst/>
          </a:prstGeom>
          <a:noFill/>
        </p:spPr>
        <p:txBody>
          <a:bodyPr wrap="square" rtlCol="0">
            <a:spAutoFit/>
          </a:bodyPr>
          <a:lstStyle/>
          <a:p>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Farhana Shahid</a:t>
            </a:r>
          </a:p>
        </p:txBody>
      </p:sp>
      <p:sp>
        <p:nvSpPr>
          <p:cNvPr id="14" name="TextBox 13">
            <a:extLst>
              <a:ext uri="{FF2B5EF4-FFF2-40B4-BE49-F238E27FC236}">
                <a16:creationId xmlns:a16="http://schemas.microsoft.com/office/drawing/2014/main" id="{C6368B52-13CC-BC4E-DA42-EAD6B7CEB9E1}"/>
              </a:ext>
            </a:extLst>
          </p:cNvPr>
          <p:cNvSpPr txBox="1"/>
          <p:nvPr/>
        </p:nvSpPr>
        <p:spPr>
          <a:xfrm>
            <a:off x="10034993" y="4349363"/>
            <a:ext cx="2865120" cy="400110"/>
          </a:xfrm>
          <a:prstGeom prst="rect">
            <a:avLst/>
          </a:prstGeom>
          <a:noFill/>
        </p:spPr>
        <p:txBody>
          <a:bodyPr wrap="square" rtlCol="0">
            <a:spAutoFit/>
          </a:bodyPr>
          <a:lstStyle/>
          <a:p>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Aditya </a:t>
            </a:r>
            <a:r>
              <a:rPr lang="en-US" sz="2000" dirty="0" err="1">
                <a:solidFill>
                  <a:schemeClr val="accent1"/>
                </a:solidFill>
                <a:latin typeface="Tahoma" panose="020B0604030504040204" pitchFamily="34" charset="0"/>
                <a:ea typeface="Tahoma" panose="020B0604030504040204" pitchFamily="34" charset="0"/>
                <a:cs typeface="Tahoma" panose="020B0604030504040204" pitchFamily="34" charset="0"/>
              </a:rPr>
              <a:t>Vashistha</a:t>
            </a:r>
            <a:endPar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029CABE6-18BA-E853-E88E-F7CE4BDF0380}"/>
              </a:ext>
            </a:extLst>
          </p:cNvPr>
          <p:cNvSpPr>
            <a:spLocks noGrp="1"/>
          </p:cNvSpPr>
          <p:nvPr>
            <p:ph type="sldNum" sz="quarter" idx="12"/>
          </p:nvPr>
        </p:nvSpPr>
        <p:spPr/>
        <p:txBody>
          <a:bodyPr/>
          <a:lstStyle/>
          <a:p>
            <a:fld id="{3E0B87C8-E1C6-43EC-AB24-38B544F7BBC8}" type="slidenum">
              <a:rPr lang="en-US" smtClean="0"/>
              <a:pPr/>
              <a:t>1</a:t>
            </a:fld>
            <a:endParaRPr lang="en-US" dirty="0"/>
          </a:p>
        </p:txBody>
      </p:sp>
      <p:pic>
        <p:nvPicPr>
          <p:cNvPr id="5" name="Picture 4">
            <a:extLst>
              <a:ext uri="{FF2B5EF4-FFF2-40B4-BE49-F238E27FC236}">
                <a16:creationId xmlns:a16="http://schemas.microsoft.com/office/drawing/2014/main" id="{1328C73A-7711-793F-6641-DE5D37463521}"/>
              </a:ext>
            </a:extLst>
          </p:cNvPr>
          <p:cNvPicPr>
            <a:picLocks noChangeAspect="1"/>
          </p:cNvPicPr>
          <p:nvPr/>
        </p:nvPicPr>
        <p:blipFill rotWithShape="1">
          <a:blip r:embed="rId3">
            <a:extLst>
              <a:ext uri="{28A0092B-C50C-407E-A947-70E740481C1C}">
                <a14:useLocalDpi xmlns:a14="http://schemas.microsoft.com/office/drawing/2010/main" val="0"/>
              </a:ext>
            </a:extLst>
          </a:blip>
          <a:srcRect b="28358"/>
          <a:stretch/>
        </p:blipFill>
        <p:spPr>
          <a:xfrm>
            <a:off x="8183968" y="2673380"/>
            <a:ext cx="1519590" cy="1632993"/>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CCBFB367-860D-075E-CA7E-B468EF9EB46E}"/>
              </a:ext>
            </a:extLst>
          </p:cNvPr>
          <p:cNvPicPr>
            <a:picLocks noChangeAspect="1"/>
          </p:cNvPicPr>
          <p:nvPr/>
        </p:nvPicPr>
        <p:blipFill rotWithShape="1">
          <a:blip r:embed="rId4"/>
          <a:srcRect b="30745"/>
          <a:stretch/>
        </p:blipFill>
        <p:spPr>
          <a:xfrm>
            <a:off x="10316810" y="2673380"/>
            <a:ext cx="1519590" cy="1579563"/>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3993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18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1796CF-E0CD-AEBB-CB01-44FD51469EEC}"/>
              </a:ext>
            </a:extLst>
          </p:cNvPr>
          <p:cNvSpPr/>
          <p:nvPr/>
        </p:nvSpPr>
        <p:spPr>
          <a:xfrm>
            <a:off x="2077200" y="266749"/>
            <a:ext cx="8528920"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Inaccessible</a:t>
            </a:r>
            <a:r>
              <a:rPr lang="en-US" sz="4000" b="0" cap="none" spc="0" dirty="0">
                <a:ln w="0"/>
                <a:solidFill>
                  <a:srgbClr val="0070C0"/>
                </a:solidFill>
                <a:effectLst>
                  <a:outerShdw blurRad="38100" dist="25400" dir="5400000" algn="ctr" rotWithShape="0">
                    <a:srgbClr val="6E747A">
                      <a:alpha val="43000"/>
                    </a:srgbClr>
                  </a:outerShdw>
                </a:effectLst>
              </a:rPr>
              <a:t> </a:t>
            </a:r>
            <a:r>
              <a:rPr lang="en-US" sz="4000" b="0" cap="none" spc="0" dirty="0">
                <a:ln w="0"/>
                <a:solidFill>
                  <a:srgbClr val="C00000"/>
                </a:solidFill>
                <a:effectLst>
                  <a:outerShdw blurRad="38100" dist="25400" dir="5400000" algn="ctr" rotWithShape="0">
                    <a:srgbClr val="6E747A">
                      <a:alpha val="43000"/>
                    </a:srgbClr>
                  </a:outerShdw>
                </a:effectLst>
              </a:rPr>
              <a:t>Standards</a:t>
            </a:r>
          </a:p>
        </p:txBody>
      </p:sp>
      <p:sp>
        <p:nvSpPr>
          <p:cNvPr id="4" name="TextBox 3">
            <a:extLst>
              <a:ext uri="{FF2B5EF4-FFF2-40B4-BE49-F238E27FC236}">
                <a16:creationId xmlns:a16="http://schemas.microsoft.com/office/drawing/2014/main" id="{459203BB-0094-7422-5FFD-83F64BA5998C}"/>
              </a:ext>
            </a:extLst>
          </p:cNvPr>
          <p:cNvSpPr txBox="1"/>
          <p:nvPr/>
        </p:nvSpPr>
        <p:spPr>
          <a:xfrm>
            <a:off x="3504179" y="1646861"/>
            <a:ext cx="7343737" cy="1569660"/>
          </a:xfrm>
          <a:prstGeom prst="rect">
            <a:avLst/>
          </a:prstGeom>
          <a:noFill/>
        </p:spPr>
        <p:txBody>
          <a:bodyPr wrap="square" rtlCol="0">
            <a:spAutoFit/>
          </a:bodyPr>
          <a:lstStyle/>
          <a:p>
            <a:r>
              <a:rPr lang="en-US" sz="2400" i="1" dirty="0"/>
              <a:t>“All users do not know English well. Rickshaw pullers [drivers of local passenger cart] also </a:t>
            </a:r>
            <a:r>
              <a:rPr lang="en-US" sz="2400" i="1" dirty="0">
                <a:solidFill>
                  <a:srgbClr val="C00000"/>
                </a:solidFill>
              </a:rPr>
              <a:t>use Facebook and they won’t be able to read the English guideline</a:t>
            </a:r>
            <a:r>
              <a:rPr lang="en-US" sz="2400" i="1" dirty="0"/>
              <a:t>.”</a:t>
            </a:r>
          </a:p>
          <a:p>
            <a:pPr algn="r"/>
            <a:r>
              <a:rPr lang="en-US" sz="2400" i="1" dirty="0"/>
              <a:t>	- </a:t>
            </a:r>
            <a:r>
              <a:rPr lang="en-US" sz="2400" dirty="0"/>
              <a:t>Rashed</a:t>
            </a:r>
          </a:p>
        </p:txBody>
      </p:sp>
      <p:pic>
        <p:nvPicPr>
          <p:cNvPr id="7" name="Picture 6">
            <a:extLst>
              <a:ext uri="{FF2B5EF4-FFF2-40B4-BE49-F238E27FC236}">
                <a16:creationId xmlns:a16="http://schemas.microsoft.com/office/drawing/2014/main" id="{68F4E196-BE6C-D7EE-82C0-BA03C6F1C833}"/>
              </a:ext>
            </a:extLst>
          </p:cNvPr>
          <p:cNvPicPr>
            <a:picLocks noChangeAspect="1"/>
          </p:cNvPicPr>
          <p:nvPr/>
        </p:nvPicPr>
        <p:blipFill rotWithShape="1">
          <a:blip r:embed="rId3">
            <a:duotone>
              <a:schemeClr val="accent2">
                <a:shade val="45000"/>
                <a:satMod val="135000"/>
              </a:schemeClr>
              <a:prstClr val="white"/>
            </a:duotone>
          </a:blip>
          <a:srcRect b="19143"/>
          <a:stretch/>
        </p:blipFill>
        <p:spPr>
          <a:xfrm>
            <a:off x="1132764" y="1547176"/>
            <a:ext cx="2064561" cy="1669345"/>
          </a:xfrm>
          <a:prstGeom prst="rect">
            <a:avLst/>
          </a:prstGeom>
        </p:spPr>
      </p:pic>
      <p:sp>
        <p:nvSpPr>
          <p:cNvPr id="5" name="Slide Number Placeholder 4">
            <a:extLst>
              <a:ext uri="{FF2B5EF4-FFF2-40B4-BE49-F238E27FC236}">
                <a16:creationId xmlns:a16="http://schemas.microsoft.com/office/drawing/2014/main" id="{F0FA7E42-F9F2-28D4-4539-F8955EED0FE6}"/>
              </a:ext>
            </a:extLst>
          </p:cNvPr>
          <p:cNvSpPr>
            <a:spLocks noGrp="1"/>
          </p:cNvSpPr>
          <p:nvPr>
            <p:ph type="sldNum" sz="quarter" idx="12"/>
          </p:nvPr>
        </p:nvSpPr>
        <p:spPr/>
        <p:txBody>
          <a:bodyPr/>
          <a:lstStyle/>
          <a:p>
            <a:fld id="{3E0B87C8-E1C6-43EC-AB24-38B544F7BBC8}" type="slidenum">
              <a:rPr lang="en-US" smtClean="0"/>
              <a:pPr/>
              <a:t>10</a:t>
            </a:fld>
            <a:endParaRPr lang="en-US" dirty="0"/>
          </a:p>
        </p:txBody>
      </p:sp>
      <p:pic>
        <p:nvPicPr>
          <p:cNvPr id="8" name="Picture 7">
            <a:extLst>
              <a:ext uri="{FF2B5EF4-FFF2-40B4-BE49-F238E27FC236}">
                <a16:creationId xmlns:a16="http://schemas.microsoft.com/office/drawing/2014/main" id="{1CADB210-9F01-2166-FA06-6582738C0E3A}"/>
              </a:ext>
            </a:extLst>
          </p:cNvPr>
          <p:cNvPicPr>
            <a:picLocks noChangeAspect="1"/>
          </p:cNvPicPr>
          <p:nvPr/>
        </p:nvPicPr>
        <p:blipFill rotWithShape="1">
          <a:blip r:embed="rId4">
            <a:duotone>
              <a:schemeClr val="accent2">
                <a:shade val="45000"/>
                <a:satMod val="135000"/>
              </a:schemeClr>
              <a:prstClr val="white"/>
            </a:duotone>
          </a:blip>
          <a:srcRect b="22814"/>
          <a:stretch/>
        </p:blipFill>
        <p:spPr>
          <a:xfrm>
            <a:off x="9253181" y="3789062"/>
            <a:ext cx="2483040" cy="1916543"/>
          </a:xfrm>
          <a:prstGeom prst="rect">
            <a:avLst/>
          </a:prstGeom>
        </p:spPr>
      </p:pic>
      <p:sp>
        <p:nvSpPr>
          <p:cNvPr id="9" name="TextBox 8">
            <a:extLst>
              <a:ext uri="{FF2B5EF4-FFF2-40B4-BE49-F238E27FC236}">
                <a16:creationId xmlns:a16="http://schemas.microsoft.com/office/drawing/2014/main" id="{E1E051B9-A220-6F37-D7DF-968D4806FFF2}"/>
              </a:ext>
            </a:extLst>
          </p:cNvPr>
          <p:cNvSpPr txBox="1"/>
          <p:nvPr/>
        </p:nvSpPr>
        <p:spPr>
          <a:xfrm>
            <a:off x="1132764" y="4027231"/>
            <a:ext cx="7656394" cy="1569660"/>
          </a:xfrm>
          <a:prstGeom prst="rect">
            <a:avLst/>
          </a:prstGeom>
          <a:noFill/>
        </p:spPr>
        <p:txBody>
          <a:bodyPr wrap="square" rtlCol="0">
            <a:spAutoFit/>
          </a:bodyPr>
          <a:lstStyle/>
          <a:p>
            <a:r>
              <a:rPr lang="en-US" sz="2400" i="1" dirty="0"/>
              <a:t>“If we want to establish a </a:t>
            </a:r>
            <a:r>
              <a:rPr lang="en-US" sz="2400" i="1" dirty="0">
                <a:solidFill>
                  <a:srgbClr val="FF0000"/>
                </a:solidFill>
              </a:rPr>
              <a:t>global community standard</a:t>
            </a:r>
            <a:r>
              <a:rPr lang="en-US" sz="2400" i="1" dirty="0"/>
              <a:t>, are we saying that we want to move towards one world one order? Is it the </a:t>
            </a:r>
            <a:r>
              <a:rPr lang="en-US" sz="2400" i="1" dirty="0">
                <a:solidFill>
                  <a:srgbClr val="FF0000"/>
                </a:solidFill>
              </a:rPr>
              <a:t>old socialist utopia for equity</a:t>
            </a:r>
            <a:r>
              <a:rPr lang="en-US" sz="2400" i="1" dirty="0"/>
              <a:t>?”</a:t>
            </a:r>
          </a:p>
          <a:p>
            <a:pPr algn="r"/>
            <a:r>
              <a:rPr lang="en-US" sz="2400" i="1" dirty="0"/>
              <a:t>- </a:t>
            </a:r>
            <a:r>
              <a:rPr lang="en-US" sz="2400" dirty="0"/>
              <a:t>Shafique</a:t>
            </a:r>
            <a:endParaRPr lang="en-US" sz="2400" i="1" dirty="0"/>
          </a:p>
        </p:txBody>
      </p:sp>
    </p:spTree>
    <p:extLst>
      <p:ext uri="{BB962C8B-B14F-4D97-AF65-F5344CB8AC3E}">
        <p14:creationId xmlns:p14="http://schemas.microsoft.com/office/powerpoint/2010/main" val="6547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549F23-5224-B095-8BC9-6850AFE13D98}"/>
              </a:ext>
            </a:extLst>
          </p:cNvPr>
          <p:cNvSpPr/>
          <p:nvPr/>
        </p:nvSpPr>
        <p:spPr>
          <a:xfrm>
            <a:off x="5111124" y="235131"/>
            <a:ext cx="6437275"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Threadbare Appeal Process</a:t>
            </a:r>
          </a:p>
        </p:txBody>
      </p:sp>
      <p:sp>
        <p:nvSpPr>
          <p:cNvPr id="8" name="TextBox 7">
            <a:extLst>
              <a:ext uri="{FF2B5EF4-FFF2-40B4-BE49-F238E27FC236}">
                <a16:creationId xmlns:a16="http://schemas.microsoft.com/office/drawing/2014/main" id="{C6ECAB4E-E3E1-9CA9-25C7-166E30159F2D}"/>
              </a:ext>
            </a:extLst>
          </p:cNvPr>
          <p:cNvSpPr txBox="1"/>
          <p:nvPr/>
        </p:nvSpPr>
        <p:spPr>
          <a:xfrm>
            <a:off x="5236567" y="1411505"/>
            <a:ext cx="6525491" cy="3539430"/>
          </a:xfrm>
          <a:prstGeom prst="rect">
            <a:avLst/>
          </a:prstGeom>
          <a:noFill/>
        </p:spPr>
        <p:txBody>
          <a:bodyPr wrap="square" rtlCol="0">
            <a:spAutoFit/>
          </a:bodyPr>
          <a:lstStyle/>
          <a:p>
            <a:r>
              <a:rPr lang="en-US" sz="2800" i="1" dirty="0"/>
              <a:t>“…</a:t>
            </a:r>
            <a:r>
              <a:rPr lang="en-US" sz="2800" i="1" dirty="0">
                <a:solidFill>
                  <a:srgbClr val="0070C0"/>
                </a:solidFill>
              </a:rPr>
              <a:t> </a:t>
            </a:r>
            <a:r>
              <a:rPr lang="en-US" sz="2800" i="1" dirty="0">
                <a:solidFill>
                  <a:srgbClr val="C00000"/>
                </a:solidFill>
              </a:rPr>
              <a:t>I reached out to my acquaintance working at Facebook, gave my account details, and within one week my account was restored</a:t>
            </a:r>
            <a:r>
              <a:rPr lang="en-US" sz="2800" i="1" dirty="0"/>
              <a:t>.</a:t>
            </a:r>
            <a:r>
              <a:rPr lang="en-US" sz="2800" i="1" dirty="0">
                <a:solidFill>
                  <a:srgbClr val="0070C0"/>
                </a:solidFill>
              </a:rPr>
              <a:t> </a:t>
            </a:r>
            <a:r>
              <a:rPr lang="en-US" sz="2800" i="1" dirty="0"/>
              <a:t>Even though I received official email from Facebook that my account was banned, I didn’t receive official notification when my account was up again.”</a:t>
            </a:r>
          </a:p>
          <a:p>
            <a:pPr algn="r"/>
            <a:r>
              <a:rPr lang="en-US" sz="2800" i="1" dirty="0"/>
              <a:t>- </a:t>
            </a:r>
            <a:r>
              <a:rPr lang="en-US" sz="2800" dirty="0"/>
              <a:t>Kabir</a:t>
            </a:r>
          </a:p>
        </p:txBody>
      </p:sp>
      <p:pic>
        <p:nvPicPr>
          <p:cNvPr id="9" name="Picture 8">
            <a:extLst>
              <a:ext uri="{FF2B5EF4-FFF2-40B4-BE49-F238E27FC236}">
                <a16:creationId xmlns:a16="http://schemas.microsoft.com/office/drawing/2014/main" id="{9539B1F6-2B8F-3340-E111-12550DB0A36A}"/>
              </a:ext>
            </a:extLst>
          </p:cNvPr>
          <p:cNvPicPr>
            <a:picLocks noChangeAspect="1"/>
          </p:cNvPicPr>
          <p:nvPr/>
        </p:nvPicPr>
        <p:blipFill>
          <a:blip r:embed="rId3"/>
          <a:stretch>
            <a:fillRect/>
          </a:stretch>
        </p:blipFill>
        <p:spPr>
          <a:xfrm>
            <a:off x="526474" y="670960"/>
            <a:ext cx="4091238" cy="5027990"/>
          </a:xfrm>
          <a:prstGeom prst="rect">
            <a:avLst/>
          </a:prstGeom>
        </p:spPr>
      </p:pic>
      <p:sp>
        <p:nvSpPr>
          <p:cNvPr id="10" name="TextBox 9">
            <a:extLst>
              <a:ext uri="{FF2B5EF4-FFF2-40B4-BE49-F238E27FC236}">
                <a16:creationId xmlns:a16="http://schemas.microsoft.com/office/drawing/2014/main" id="{325F230E-625C-5C26-66BF-7BA60D1259A2}"/>
              </a:ext>
            </a:extLst>
          </p:cNvPr>
          <p:cNvSpPr txBox="1"/>
          <p:nvPr/>
        </p:nvSpPr>
        <p:spPr>
          <a:xfrm>
            <a:off x="900753" y="1760561"/>
            <a:ext cx="1187354" cy="461665"/>
          </a:xfrm>
          <a:prstGeom prst="rect">
            <a:avLst/>
          </a:prstGeom>
          <a:noFill/>
        </p:spPr>
        <p:txBody>
          <a:bodyPr wrap="square" rtlCol="0">
            <a:spAutoFit/>
          </a:bodyPr>
          <a:lstStyle/>
          <a:p>
            <a:r>
              <a:rPr lang="en-US" sz="2400" b="1" dirty="0">
                <a:solidFill>
                  <a:srgbClr val="0070C0"/>
                </a:solidFill>
              </a:rPr>
              <a:t>Appeal</a:t>
            </a:r>
          </a:p>
        </p:txBody>
      </p:sp>
      <p:pic>
        <p:nvPicPr>
          <p:cNvPr id="11" name="Picture 10">
            <a:extLst>
              <a:ext uri="{FF2B5EF4-FFF2-40B4-BE49-F238E27FC236}">
                <a16:creationId xmlns:a16="http://schemas.microsoft.com/office/drawing/2014/main" id="{B610ECE0-DB2A-6C82-3ED3-02C69DABA075}"/>
              </a:ext>
            </a:extLst>
          </p:cNvPr>
          <p:cNvPicPr>
            <a:picLocks noChangeAspect="1"/>
          </p:cNvPicPr>
          <p:nvPr/>
        </p:nvPicPr>
        <p:blipFill>
          <a:blip r:embed="rId4"/>
          <a:stretch>
            <a:fillRect/>
          </a:stretch>
        </p:blipFill>
        <p:spPr>
          <a:xfrm>
            <a:off x="3256758" y="1166884"/>
            <a:ext cx="1187354" cy="1187354"/>
          </a:xfrm>
          <a:prstGeom prst="rect">
            <a:avLst/>
          </a:prstGeom>
        </p:spPr>
      </p:pic>
      <p:pic>
        <p:nvPicPr>
          <p:cNvPr id="12" name="Picture 11">
            <a:extLst>
              <a:ext uri="{FF2B5EF4-FFF2-40B4-BE49-F238E27FC236}">
                <a16:creationId xmlns:a16="http://schemas.microsoft.com/office/drawing/2014/main" id="{81AB1F46-23C0-FDFD-B138-20872D7141F1}"/>
              </a:ext>
            </a:extLst>
          </p:cNvPr>
          <p:cNvPicPr>
            <a:picLocks noChangeAspect="1"/>
          </p:cNvPicPr>
          <p:nvPr/>
        </p:nvPicPr>
        <p:blipFill>
          <a:blip r:embed="rId4"/>
          <a:stretch>
            <a:fillRect/>
          </a:stretch>
        </p:blipFill>
        <p:spPr>
          <a:xfrm>
            <a:off x="1239164" y="3612108"/>
            <a:ext cx="1187354" cy="1187354"/>
          </a:xfrm>
          <a:prstGeom prst="rect">
            <a:avLst/>
          </a:prstGeom>
        </p:spPr>
      </p:pic>
      <p:pic>
        <p:nvPicPr>
          <p:cNvPr id="13" name="Picture 12">
            <a:extLst>
              <a:ext uri="{FF2B5EF4-FFF2-40B4-BE49-F238E27FC236}">
                <a16:creationId xmlns:a16="http://schemas.microsoft.com/office/drawing/2014/main" id="{0DAF87BF-19FC-7692-F54F-209AC6B0DB4C}"/>
              </a:ext>
            </a:extLst>
          </p:cNvPr>
          <p:cNvPicPr>
            <a:picLocks noChangeAspect="1"/>
          </p:cNvPicPr>
          <p:nvPr/>
        </p:nvPicPr>
        <p:blipFill>
          <a:blip r:embed="rId4"/>
          <a:stretch>
            <a:fillRect/>
          </a:stretch>
        </p:blipFill>
        <p:spPr>
          <a:xfrm>
            <a:off x="3412771" y="3705283"/>
            <a:ext cx="1187354" cy="1187354"/>
          </a:xfrm>
          <a:prstGeom prst="rect">
            <a:avLst/>
          </a:prstGeom>
        </p:spPr>
      </p:pic>
      <p:sp>
        <p:nvSpPr>
          <p:cNvPr id="4" name="Slide Number Placeholder 3">
            <a:extLst>
              <a:ext uri="{FF2B5EF4-FFF2-40B4-BE49-F238E27FC236}">
                <a16:creationId xmlns:a16="http://schemas.microsoft.com/office/drawing/2014/main" id="{A07D5E4D-BB6B-0944-DC52-0226949D78BA}"/>
              </a:ext>
            </a:extLst>
          </p:cNvPr>
          <p:cNvSpPr>
            <a:spLocks noGrp="1"/>
          </p:cNvSpPr>
          <p:nvPr>
            <p:ph type="sldNum" sz="quarter" idx="12"/>
          </p:nvPr>
        </p:nvSpPr>
        <p:spPr/>
        <p:txBody>
          <a:bodyPr/>
          <a:lstStyle/>
          <a:p>
            <a:fld id="{3E0B87C8-E1C6-43EC-AB24-38B544F7BBC8}" type="slidenum">
              <a:rPr lang="en-US" smtClean="0"/>
              <a:pPr/>
              <a:t>11</a:t>
            </a:fld>
            <a:endParaRPr lang="en-US" dirty="0"/>
          </a:p>
        </p:txBody>
      </p:sp>
    </p:spTree>
    <p:extLst>
      <p:ext uri="{BB962C8B-B14F-4D97-AF65-F5344CB8AC3E}">
        <p14:creationId xmlns:p14="http://schemas.microsoft.com/office/powerpoint/2010/main" val="112147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0769A8-8147-96B8-BC6F-D74CABDE1B9A}"/>
              </a:ext>
            </a:extLst>
          </p:cNvPr>
          <p:cNvSpPr>
            <a:spLocks noGrp="1"/>
          </p:cNvSpPr>
          <p:nvPr>
            <p:ph type="sldNum" sz="quarter" idx="12"/>
          </p:nvPr>
        </p:nvSpPr>
        <p:spPr/>
        <p:txBody>
          <a:bodyPr/>
          <a:lstStyle/>
          <a:p>
            <a:fld id="{3E0B87C8-E1C6-43EC-AB24-38B544F7BBC8}" type="slidenum">
              <a:rPr lang="en-US" smtClean="0"/>
              <a:pPr/>
              <a:t>12</a:t>
            </a:fld>
            <a:endParaRPr lang="en-US" dirty="0"/>
          </a:p>
        </p:txBody>
      </p:sp>
      <p:sp>
        <p:nvSpPr>
          <p:cNvPr id="3" name="Rectangle 2">
            <a:extLst>
              <a:ext uri="{FF2B5EF4-FFF2-40B4-BE49-F238E27FC236}">
                <a16:creationId xmlns:a16="http://schemas.microsoft.com/office/drawing/2014/main" id="{A861B562-9548-2DE3-5AD3-B32D53F17669}"/>
              </a:ext>
            </a:extLst>
          </p:cNvPr>
          <p:cNvSpPr/>
          <p:nvPr/>
        </p:nvSpPr>
        <p:spPr>
          <a:xfrm>
            <a:off x="6124926" y="69620"/>
            <a:ext cx="4451360"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Research Questions</a:t>
            </a:r>
          </a:p>
        </p:txBody>
      </p:sp>
      <p:sp>
        <p:nvSpPr>
          <p:cNvPr id="4" name="TextBox 3">
            <a:extLst>
              <a:ext uri="{FF2B5EF4-FFF2-40B4-BE49-F238E27FC236}">
                <a16:creationId xmlns:a16="http://schemas.microsoft.com/office/drawing/2014/main" id="{DE8201BC-1657-0DA9-CE07-96C14FF384DD}"/>
              </a:ext>
            </a:extLst>
          </p:cNvPr>
          <p:cNvSpPr txBox="1"/>
          <p:nvPr/>
        </p:nvSpPr>
        <p:spPr>
          <a:xfrm>
            <a:off x="5172501" y="1160060"/>
            <a:ext cx="6356210" cy="2308324"/>
          </a:xfrm>
          <a:prstGeom prst="rect">
            <a:avLst/>
          </a:prstGeom>
          <a:noFill/>
        </p:spPr>
        <p:txBody>
          <a:bodyPr wrap="square" rtlCol="0">
            <a:spAutoFit/>
          </a:bodyPr>
          <a:lstStyle/>
          <a:p>
            <a:pPr algn="ctr"/>
            <a:r>
              <a:rPr lang="en-US" sz="3600" b="1" dirty="0"/>
              <a:t>RQ2. </a:t>
            </a:r>
            <a:r>
              <a:rPr lang="en-US" sz="3600" dirty="0"/>
              <a:t>What steps can we take towards a fundamentally decolonial content moderation system?</a:t>
            </a:r>
          </a:p>
        </p:txBody>
      </p:sp>
      <p:pic>
        <p:nvPicPr>
          <p:cNvPr id="5" name="Picture 4">
            <a:extLst>
              <a:ext uri="{FF2B5EF4-FFF2-40B4-BE49-F238E27FC236}">
                <a16:creationId xmlns:a16="http://schemas.microsoft.com/office/drawing/2014/main" id="{A3C9BF06-D928-F94A-3C27-C6B8584D1958}"/>
              </a:ext>
            </a:extLst>
          </p:cNvPr>
          <p:cNvPicPr>
            <a:picLocks noChangeAspect="1"/>
          </p:cNvPicPr>
          <p:nvPr/>
        </p:nvPicPr>
        <p:blipFill>
          <a:blip r:embed="rId3"/>
          <a:stretch>
            <a:fillRect/>
          </a:stretch>
        </p:blipFill>
        <p:spPr>
          <a:xfrm>
            <a:off x="714789" y="777506"/>
            <a:ext cx="3695700" cy="5715000"/>
          </a:xfrm>
          <a:prstGeom prst="rect">
            <a:avLst/>
          </a:prstGeom>
        </p:spPr>
      </p:pic>
      <p:pic>
        <p:nvPicPr>
          <p:cNvPr id="1026" name="Picture 2" descr="Maria PUIG DE LA BELLACASA | Associate Professor | PhD | The University of  Warwick, Coventry | Research profile">
            <a:extLst>
              <a:ext uri="{FF2B5EF4-FFF2-40B4-BE49-F238E27FC236}">
                <a16:creationId xmlns:a16="http://schemas.microsoft.com/office/drawing/2014/main" id="{A6B59323-7BE8-C29E-D1B8-C27646B1F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58" y="115281"/>
            <a:ext cx="1418313" cy="1418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4C93FA-E092-0DBF-08CC-7DB439DB0790}"/>
              </a:ext>
            </a:extLst>
          </p:cNvPr>
          <p:cNvSpPr txBox="1"/>
          <p:nvPr/>
        </p:nvSpPr>
        <p:spPr>
          <a:xfrm>
            <a:off x="1090139" y="1112578"/>
            <a:ext cx="3563162" cy="400110"/>
          </a:xfrm>
          <a:prstGeom prst="rect">
            <a:avLst/>
          </a:prstGeom>
          <a:noFill/>
        </p:spPr>
        <p:txBody>
          <a:bodyPr wrap="square" rtlCol="0">
            <a:spAutoFit/>
          </a:bodyPr>
          <a:lstStyle/>
          <a:p>
            <a:pPr algn="ctr"/>
            <a:r>
              <a:rPr lang="en-US" sz="2000" dirty="0"/>
              <a:t>Maria Puig de la </a:t>
            </a:r>
            <a:r>
              <a:rPr lang="en-US" sz="2000" dirty="0" err="1"/>
              <a:t>Bellacasa</a:t>
            </a:r>
            <a:endParaRPr lang="en-US" sz="2000" dirty="0"/>
          </a:p>
        </p:txBody>
      </p:sp>
      <p:sp>
        <p:nvSpPr>
          <p:cNvPr id="7" name="TextBox 6">
            <a:extLst>
              <a:ext uri="{FF2B5EF4-FFF2-40B4-BE49-F238E27FC236}">
                <a16:creationId xmlns:a16="http://schemas.microsoft.com/office/drawing/2014/main" id="{BA17595C-9377-1EB8-CDBD-65FB7417CA68}"/>
              </a:ext>
            </a:extLst>
          </p:cNvPr>
          <p:cNvSpPr txBox="1"/>
          <p:nvPr/>
        </p:nvSpPr>
        <p:spPr>
          <a:xfrm>
            <a:off x="5172501" y="3882058"/>
            <a:ext cx="6356210" cy="1815882"/>
          </a:xfrm>
          <a:prstGeom prst="rect">
            <a:avLst/>
          </a:prstGeom>
          <a:noFill/>
        </p:spPr>
        <p:txBody>
          <a:bodyPr wrap="square" rtlCol="0">
            <a:spAutoFit/>
          </a:bodyPr>
          <a:lstStyle/>
          <a:p>
            <a:pPr algn="ctr"/>
            <a:r>
              <a:rPr lang="en-US" sz="2800" dirty="0"/>
              <a:t>Multidimensional Framework of </a:t>
            </a:r>
            <a:r>
              <a:rPr lang="en-US" sz="2800" b="1" i="1" dirty="0">
                <a:solidFill>
                  <a:srgbClr val="C00000"/>
                </a:solidFill>
              </a:rPr>
              <a:t>Care</a:t>
            </a:r>
            <a:endParaRPr lang="en-US" sz="2800" dirty="0">
              <a:solidFill>
                <a:srgbClr val="C00000"/>
              </a:solidFill>
            </a:endParaRPr>
          </a:p>
          <a:p>
            <a:pPr marL="457200" indent="-457200" algn="ctr">
              <a:buFont typeface="Arial" panose="020B0604020202020204" pitchFamily="34" charset="0"/>
              <a:buChar char="•"/>
            </a:pPr>
            <a:r>
              <a:rPr lang="en-US" sz="2800" dirty="0"/>
              <a:t>Ethics/ Politics</a:t>
            </a:r>
          </a:p>
          <a:p>
            <a:pPr marL="457200" indent="-457200" algn="ctr">
              <a:buFont typeface="Arial" panose="020B0604020202020204" pitchFamily="34" charset="0"/>
              <a:buChar char="•"/>
            </a:pPr>
            <a:r>
              <a:rPr lang="en-US" sz="2800" dirty="0"/>
              <a:t>Work/ Labor</a:t>
            </a:r>
          </a:p>
          <a:p>
            <a:pPr marL="457200" indent="-457200" algn="ctr">
              <a:buFont typeface="Arial" panose="020B0604020202020204" pitchFamily="34" charset="0"/>
              <a:buChar char="•"/>
            </a:pPr>
            <a:r>
              <a:rPr lang="en-US" sz="2800" dirty="0"/>
              <a:t>Affect/ Affections</a:t>
            </a:r>
          </a:p>
        </p:txBody>
      </p:sp>
    </p:spTree>
    <p:extLst>
      <p:ext uri="{BB962C8B-B14F-4D97-AF65-F5344CB8AC3E}">
        <p14:creationId xmlns:p14="http://schemas.microsoft.com/office/powerpoint/2010/main" val="220361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F96E50-96D6-1A36-C782-377D3BB94BB1}"/>
              </a:ext>
            </a:extLst>
          </p:cNvPr>
          <p:cNvSpPr/>
          <p:nvPr/>
        </p:nvSpPr>
        <p:spPr>
          <a:xfrm>
            <a:off x="-318448" y="217881"/>
            <a:ext cx="12828895" cy="707886"/>
          </a:xfrm>
          <a:prstGeom prst="rect">
            <a:avLst/>
          </a:prstGeom>
          <a:noFill/>
        </p:spPr>
        <p:txBody>
          <a:bodyPr wrap="square" lIns="91440" tIns="45720" rIns="91440" bIns="45720">
            <a:spAutoFit/>
          </a:bodyPr>
          <a:lstStyle/>
          <a:p>
            <a:pPr algn="ctr"/>
            <a:r>
              <a:rPr lang="en-US" sz="4000" dirty="0">
                <a:ln w="0"/>
                <a:solidFill>
                  <a:srgbClr val="C00000"/>
                </a:solidFill>
                <a:effectLst>
                  <a:outerShdw blurRad="38100" dist="25400" dir="5400000" algn="ctr" rotWithShape="0">
                    <a:srgbClr val="6E747A">
                      <a:alpha val="43000"/>
                    </a:srgbClr>
                  </a:outerShdw>
                </a:effectLst>
              </a:rPr>
              <a:t>Towards Decolonial Moderation: </a:t>
            </a:r>
            <a:r>
              <a:rPr lang="en-US" sz="4000" b="0" cap="none" spc="0" dirty="0">
                <a:ln w="0"/>
                <a:solidFill>
                  <a:srgbClr val="C00000"/>
                </a:solidFill>
                <a:effectLst>
                  <a:outerShdw blurRad="38100" dist="25400" dir="5400000" algn="ctr" rotWithShape="0">
                    <a:srgbClr val="6E747A">
                      <a:alpha val="43000"/>
                    </a:srgbClr>
                  </a:outerShdw>
                </a:effectLst>
              </a:rPr>
              <a:t>Ethics/ Politics</a:t>
            </a:r>
          </a:p>
        </p:txBody>
      </p:sp>
      <p:sp>
        <p:nvSpPr>
          <p:cNvPr id="4" name="Slide Number Placeholder 3">
            <a:extLst>
              <a:ext uri="{FF2B5EF4-FFF2-40B4-BE49-F238E27FC236}">
                <a16:creationId xmlns:a16="http://schemas.microsoft.com/office/drawing/2014/main" id="{492E6961-3A0B-8F25-300E-47BF02DA7673}"/>
              </a:ext>
            </a:extLst>
          </p:cNvPr>
          <p:cNvSpPr>
            <a:spLocks noGrp="1"/>
          </p:cNvSpPr>
          <p:nvPr>
            <p:ph type="sldNum" sz="quarter" idx="12"/>
          </p:nvPr>
        </p:nvSpPr>
        <p:spPr/>
        <p:txBody>
          <a:bodyPr/>
          <a:lstStyle/>
          <a:p>
            <a:fld id="{3E0B87C8-E1C6-43EC-AB24-38B544F7BBC8}" type="slidenum">
              <a:rPr lang="en-US" smtClean="0"/>
              <a:pPr/>
              <a:t>13</a:t>
            </a:fld>
            <a:endParaRPr lang="en-US" dirty="0"/>
          </a:p>
        </p:txBody>
      </p:sp>
      <p:pic>
        <p:nvPicPr>
          <p:cNvPr id="5" name="Picture 4">
            <a:extLst>
              <a:ext uri="{FF2B5EF4-FFF2-40B4-BE49-F238E27FC236}">
                <a16:creationId xmlns:a16="http://schemas.microsoft.com/office/drawing/2014/main" id="{93661689-45B4-0F23-DB06-1585A075F534}"/>
              </a:ext>
            </a:extLst>
          </p:cNvPr>
          <p:cNvPicPr>
            <a:picLocks noChangeAspect="1"/>
          </p:cNvPicPr>
          <p:nvPr/>
        </p:nvPicPr>
        <p:blipFill rotWithShape="1">
          <a:blip r:embed="rId3"/>
          <a:srcRect b="19143"/>
          <a:stretch/>
        </p:blipFill>
        <p:spPr>
          <a:xfrm>
            <a:off x="5423371" y="1028883"/>
            <a:ext cx="2309508" cy="1685925"/>
          </a:xfrm>
          <a:prstGeom prst="rect">
            <a:avLst/>
          </a:prstGeom>
        </p:spPr>
      </p:pic>
      <p:pic>
        <p:nvPicPr>
          <p:cNvPr id="8" name="Graphic 7" descr="Close with solid fill">
            <a:extLst>
              <a:ext uri="{FF2B5EF4-FFF2-40B4-BE49-F238E27FC236}">
                <a16:creationId xmlns:a16="http://schemas.microsoft.com/office/drawing/2014/main" id="{64B96A9F-C39D-5C0F-B651-C1E18D6B4E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9862" y="1513984"/>
            <a:ext cx="914400" cy="914400"/>
          </a:xfrm>
          <a:prstGeom prst="rect">
            <a:avLst/>
          </a:prstGeom>
        </p:spPr>
      </p:pic>
      <p:sp>
        <p:nvSpPr>
          <p:cNvPr id="9" name="TextBox 8">
            <a:extLst>
              <a:ext uri="{FF2B5EF4-FFF2-40B4-BE49-F238E27FC236}">
                <a16:creationId xmlns:a16="http://schemas.microsoft.com/office/drawing/2014/main" id="{143A8A2A-568F-56DF-AB9E-FFC5EA97A0F9}"/>
              </a:ext>
            </a:extLst>
          </p:cNvPr>
          <p:cNvSpPr txBox="1"/>
          <p:nvPr/>
        </p:nvSpPr>
        <p:spPr>
          <a:xfrm>
            <a:off x="4875730" y="2704394"/>
            <a:ext cx="5185076" cy="461665"/>
          </a:xfrm>
          <a:prstGeom prst="rect">
            <a:avLst/>
          </a:prstGeom>
          <a:noFill/>
        </p:spPr>
        <p:txBody>
          <a:bodyPr wrap="square" rtlCol="0">
            <a:spAutoFit/>
          </a:bodyPr>
          <a:lstStyle/>
          <a:p>
            <a:r>
              <a:rPr lang="en-US" sz="2400" dirty="0"/>
              <a:t>Paternalistic attitude</a:t>
            </a:r>
          </a:p>
        </p:txBody>
      </p:sp>
      <p:pic>
        <p:nvPicPr>
          <p:cNvPr id="11" name="Picture 10">
            <a:extLst>
              <a:ext uri="{FF2B5EF4-FFF2-40B4-BE49-F238E27FC236}">
                <a16:creationId xmlns:a16="http://schemas.microsoft.com/office/drawing/2014/main" id="{872F17D2-7E04-A5C4-8BF2-087FEEF79EEA}"/>
              </a:ext>
            </a:extLst>
          </p:cNvPr>
          <p:cNvPicPr>
            <a:picLocks noChangeAspect="1"/>
          </p:cNvPicPr>
          <p:nvPr/>
        </p:nvPicPr>
        <p:blipFill rotWithShape="1">
          <a:blip r:embed="rId6"/>
          <a:srcRect b="21395"/>
          <a:stretch/>
        </p:blipFill>
        <p:spPr>
          <a:xfrm>
            <a:off x="1609719" y="3567353"/>
            <a:ext cx="1650526" cy="1297405"/>
          </a:xfrm>
          <a:prstGeom prst="rect">
            <a:avLst/>
          </a:prstGeom>
        </p:spPr>
      </p:pic>
      <p:pic>
        <p:nvPicPr>
          <p:cNvPr id="13" name="Graphic 12" descr="Checkmark with solid fill">
            <a:extLst>
              <a:ext uri="{FF2B5EF4-FFF2-40B4-BE49-F238E27FC236}">
                <a16:creationId xmlns:a16="http://schemas.microsoft.com/office/drawing/2014/main" id="{C21D1389-A00B-38E7-B433-671777A3BA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670" y="3661354"/>
            <a:ext cx="914400" cy="914400"/>
          </a:xfrm>
          <a:prstGeom prst="rect">
            <a:avLst/>
          </a:prstGeom>
        </p:spPr>
      </p:pic>
      <p:sp>
        <p:nvSpPr>
          <p:cNvPr id="14" name="TextBox 13">
            <a:extLst>
              <a:ext uri="{FF2B5EF4-FFF2-40B4-BE49-F238E27FC236}">
                <a16:creationId xmlns:a16="http://schemas.microsoft.com/office/drawing/2014/main" id="{3BF80CA2-4DF7-5312-D839-4B145C18DB18}"/>
              </a:ext>
            </a:extLst>
          </p:cNvPr>
          <p:cNvSpPr txBox="1"/>
          <p:nvPr/>
        </p:nvSpPr>
        <p:spPr>
          <a:xfrm>
            <a:off x="1049329" y="5083649"/>
            <a:ext cx="4681182" cy="461665"/>
          </a:xfrm>
          <a:prstGeom prst="rect">
            <a:avLst/>
          </a:prstGeom>
          <a:noFill/>
        </p:spPr>
        <p:txBody>
          <a:bodyPr wrap="square" rtlCol="0">
            <a:spAutoFit/>
          </a:bodyPr>
          <a:lstStyle/>
          <a:p>
            <a:r>
              <a:rPr lang="en-US" sz="2400" dirty="0"/>
              <a:t>Increase transparency</a:t>
            </a:r>
          </a:p>
        </p:txBody>
      </p:sp>
      <p:pic>
        <p:nvPicPr>
          <p:cNvPr id="16" name="Picture 15">
            <a:extLst>
              <a:ext uri="{FF2B5EF4-FFF2-40B4-BE49-F238E27FC236}">
                <a16:creationId xmlns:a16="http://schemas.microsoft.com/office/drawing/2014/main" id="{0519C5BB-DFB4-F529-9E29-76F42EDE80D6}"/>
              </a:ext>
            </a:extLst>
          </p:cNvPr>
          <p:cNvPicPr>
            <a:picLocks noChangeAspect="1"/>
          </p:cNvPicPr>
          <p:nvPr/>
        </p:nvPicPr>
        <p:blipFill rotWithShape="1">
          <a:blip r:embed="rId9"/>
          <a:srcRect b="16072"/>
          <a:stretch/>
        </p:blipFill>
        <p:spPr>
          <a:xfrm>
            <a:off x="4705490" y="3495009"/>
            <a:ext cx="1485912" cy="1247089"/>
          </a:xfrm>
          <a:prstGeom prst="rect">
            <a:avLst/>
          </a:prstGeom>
        </p:spPr>
      </p:pic>
      <p:sp>
        <p:nvSpPr>
          <p:cNvPr id="17" name="TextBox 16">
            <a:extLst>
              <a:ext uri="{FF2B5EF4-FFF2-40B4-BE49-F238E27FC236}">
                <a16:creationId xmlns:a16="http://schemas.microsoft.com/office/drawing/2014/main" id="{272E3CBE-0909-F9A3-4E96-7D6ED130782E}"/>
              </a:ext>
            </a:extLst>
          </p:cNvPr>
          <p:cNvSpPr txBox="1"/>
          <p:nvPr/>
        </p:nvSpPr>
        <p:spPr>
          <a:xfrm>
            <a:off x="4441653" y="5083649"/>
            <a:ext cx="4681182" cy="461665"/>
          </a:xfrm>
          <a:prstGeom prst="rect">
            <a:avLst/>
          </a:prstGeom>
          <a:noFill/>
        </p:spPr>
        <p:txBody>
          <a:bodyPr wrap="square" rtlCol="0">
            <a:spAutoFit/>
          </a:bodyPr>
          <a:lstStyle/>
          <a:p>
            <a:r>
              <a:rPr lang="en-US" sz="2400" dirty="0"/>
              <a:t>Power imbalance</a:t>
            </a:r>
          </a:p>
        </p:txBody>
      </p:sp>
      <p:sp>
        <p:nvSpPr>
          <p:cNvPr id="18" name="Arrow: Right 17">
            <a:extLst>
              <a:ext uri="{FF2B5EF4-FFF2-40B4-BE49-F238E27FC236}">
                <a16:creationId xmlns:a16="http://schemas.microsoft.com/office/drawing/2014/main" id="{B22AA58C-7F0D-D0E8-9F8C-5485796F3EA5}"/>
              </a:ext>
            </a:extLst>
          </p:cNvPr>
          <p:cNvSpPr/>
          <p:nvPr/>
        </p:nvSpPr>
        <p:spPr>
          <a:xfrm>
            <a:off x="3614378" y="3922031"/>
            <a:ext cx="736979" cy="4616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2E2851E-5526-ED95-9579-174CE3F19C0A}"/>
              </a:ext>
            </a:extLst>
          </p:cNvPr>
          <p:cNvPicPr>
            <a:picLocks noChangeAspect="1"/>
          </p:cNvPicPr>
          <p:nvPr/>
        </p:nvPicPr>
        <p:blipFill rotWithShape="1">
          <a:blip r:embed="rId10"/>
          <a:srcRect b="18734"/>
          <a:stretch/>
        </p:blipFill>
        <p:spPr>
          <a:xfrm>
            <a:off x="9122835" y="3483884"/>
            <a:ext cx="1620198" cy="1316679"/>
          </a:xfrm>
          <a:prstGeom prst="rect">
            <a:avLst/>
          </a:prstGeom>
        </p:spPr>
      </p:pic>
      <p:sp>
        <p:nvSpPr>
          <p:cNvPr id="21" name="Arrow: Right 20">
            <a:extLst>
              <a:ext uri="{FF2B5EF4-FFF2-40B4-BE49-F238E27FC236}">
                <a16:creationId xmlns:a16="http://schemas.microsoft.com/office/drawing/2014/main" id="{EFE9801A-83E5-D8A0-9EB1-9B922A498A10}"/>
              </a:ext>
            </a:extLst>
          </p:cNvPr>
          <p:cNvSpPr/>
          <p:nvPr/>
        </p:nvSpPr>
        <p:spPr>
          <a:xfrm>
            <a:off x="7092435" y="3924554"/>
            <a:ext cx="736979" cy="46166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9FAF86-930C-2787-9C0A-D8DA6DABDAE6}"/>
              </a:ext>
            </a:extLst>
          </p:cNvPr>
          <p:cNvSpPr txBox="1"/>
          <p:nvPr/>
        </p:nvSpPr>
        <p:spPr>
          <a:xfrm>
            <a:off x="7732879" y="5082880"/>
            <a:ext cx="4681182" cy="461665"/>
          </a:xfrm>
          <a:prstGeom prst="rect">
            <a:avLst/>
          </a:prstGeom>
          <a:noFill/>
        </p:spPr>
        <p:txBody>
          <a:bodyPr wrap="square" rtlCol="0">
            <a:spAutoFit/>
          </a:bodyPr>
          <a:lstStyle/>
          <a:p>
            <a:r>
              <a:rPr lang="en-US" sz="2400" dirty="0"/>
              <a:t>Explainable community standards</a:t>
            </a:r>
          </a:p>
        </p:txBody>
      </p:sp>
    </p:spTree>
    <p:extLst>
      <p:ext uri="{BB962C8B-B14F-4D97-AF65-F5344CB8AC3E}">
        <p14:creationId xmlns:p14="http://schemas.microsoft.com/office/powerpoint/2010/main" val="412841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7" grpId="0"/>
      <p:bldP spid="18" grpId="0" animBg="1"/>
      <p:bldP spid="21"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A700B7-3EFF-CE56-7C96-74FE8BB977C5}"/>
              </a:ext>
            </a:extLst>
          </p:cNvPr>
          <p:cNvSpPr>
            <a:spLocks noGrp="1"/>
          </p:cNvSpPr>
          <p:nvPr>
            <p:ph type="sldNum" sz="quarter" idx="12"/>
          </p:nvPr>
        </p:nvSpPr>
        <p:spPr/>
        <p:txBody>
          <a:bodyPr/>
          <a:lstStyle/>
          <a:p>
            <a:fld id="{3E0B87C8-E1C6-43EC-AB24-38B544F7BBC8}" type="slidenum">
              <a:rPr lang="en-US" smtClean="0"/>
              <a:pPr/>
              <a:t>14</a:t>
            </a:fld>
            <a:endParaRPr lang="en-US" dirty="0"/>
          </a:p>
        </p:txBody>
      </p:sp>
      <p:sp>
        <p:nvSpPr>
          <p:cNvPr id="2" name="Rectangle 1">
            <a:extLst>
              <a:ext uri="{FF2B5EF4-FFF2-40B4-BE49-F238E27FC236}">
                <a16:creationId xmlns:a16="http://schemas.microsoft.com/office/drawing/2014/main" id="{66D45B5B-C35A-6C20-CDC2-ACCA3AAD0409}"/>
              </a:ext>
            </a:extLst>
          </p:cNvPr>
          <p:cNvSpPr/>
          <p:nvPr/>
        </p:nvSpPr>
        <p:spPr>
          <a:xfrm>
            <a:off x="-318448" y="217881"/>
            <a:ext cx="12828895" cy="707886"/>
          </a:xfrm>
          <a:prstGeom prst="rect">
            <a:avLst/>
          </a:prstGeom>
          <a:noFill/>
        </p:spPr>
        <p:txBody>
          <a:bodyPr wrap="square" lIns="91440" tIns="45720" rIns="91440" bIns="45720">
            <a:spAutoFit/>
          </a:bodyPr>
          <a:lstStyle/>
          <a:p>
            <a:pPr algn="ctr"/>
            <a:r>
              <a:rPr lang="en-US" sz="4000" dirty="0">
                <a:ln w="0"/>
                <a:solidFill>
                  <a:srgbClr val="C00000"/>
                </a:solidFill>
                <a:effectLst>
                  <a:outerShdw blurRad="38100" dist="25400" dir="5400000" algn="ctr" rotWithShape="0">
                    <a:srgbClr val="6E747A">
                      <a:alpha val="43000"/>
                    </a:srgbClr>
                  </a:outerShdw>
                </a:effectLst>
              </a:rPr>
              <a:t>Towards Decolonial Moderation: </a:t>
            </a:r>
            <a:r>
              <a:rPr lang="en-US" sz="4000" b="0" cap="none" spc="0" dirty="0">
                <a:ln w="0"/>
                <a:solidFill>
                  <a:srgbClr val="C00000"/>
                </a:solidFill>
                <a:effectLst>
                  <a:outerShdw blurRad="38100" dist="25400" dir="5400000" algn="ctr" rotWithShape="0">
                    <a:srgbClr val="6E747A">
                      <a:alpha val="43000"/>
                    </a:srgbClr>
                  </a:outerShdw>
                </a:effectLst>
              </a:rPr>
              <a:t>Work/ Labor</a:t>
            </a:r>
          </a:p>
        </p:txBody>
      </p:sp>
      <p:pic>
        <p:nvPicPr>
          <p:cNvPr id="5" name="Graphic 4" descr="Close with solid fill">
            <a:extLst>
              <a:ext uri="{FF2B5EF4-FFF2-40B4-BE49-F238E27FC236}">
                <a16:creationId xmlns:a16="http://schemas.microsoft.com/office/drawing/2014/main" id="{05AA8914-A267-5D51-EC93-B2C3D33D4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7012" y="1460376"/>
            <a:ext cx="914400" cy="914400"/>
          </a:xfrm>
          <a:prstGeom prst="rect">
            <a:avLst/>
          </a:prstGeom>
        </p:spPr>
      </p:pic>
      <p:pic>
        <p:nvPicPr>
          <p:cNvPr id="7" name="Picture 6">
            <a:extLst>
              <a:ext uri="{FF2B5EF4-FFF2-40B4-BE49-F238E27FC236}">
                <a16:creationId xmlns:a16="http://schemas.microsoft.com/office/drawing/2014/main" id="{80F021FD-B92E-D28B-5EF9-03A39F9D7BD8}"/>
              </a:ext>
            </a:extLst>
          </p:cNvPr>
          <p:cNvPicPr>
            <a:picLocks noChangeAspect="1"/>
          </p:cNvPicPr>
          <p:nvPr/>
        </p:nvPicPr>
        <p:blipFill rotWithShape="1">
          <a:blip r:embed="rId5"/>
          <a:srcRect b="26921"/>
          <a:stretch/>
        </p:blipFill>
        <p:spPr>
          <a:xfrm>
            <a:off x="7638645" y="1113141"/>
            <a:ext cx="1697762" cy="1240705"/>
          </a:xfrm>
          <a:prstGeom prst="rect">
            <a:avLst/>
          </a:prstGeom>
        </p:spPr>
      </p:pic>
      <p:sp>
        <p:nvSpPr>
          <p:cNvPr id="8" name="TextBox 7">
            <a:extLst>
              <a:ext uri="{FF2B5EF4-FFF2-40B4-BE49-F238E27FC236}">
                <a16:creationId xmlns:a16="http://schemas.microsoft.com/office/drawing/2014/main" id="{9BA0BB22-1BF0-4BE8-45CD-BB09F65295F4}"/>
              </a:ext>
            </a:extLst>
          </p:cNvPr>
          <p:cNvSpPr txBox="1"/>
          <p:nvPr/>
        </p:nvSpPr>
        <p:spPr>
          <a:xfrm>
            <a:off x="7514081" y="2482143"/>
            <a:ext cx="4926842" cy="461665"/>
          </a:xfrm>
          <a:prstGeom prst="rect">
            <a:avLst/>
          </a:prstGeom>
          <a:noFill/>
        </p:spPr>
        <p:txBody>
          <a:bodyPr wrap="square" rtlCol="0">
            <a:spAutoFit/>
          </a:bodyPr>
          <a:lstStyle/>
          <a:p>
            <a:r>
              <a:rPr lang="en-US" sz="2400" dirty="0"/>
              <a:t>Objectified care</a:t>
            </a:r>
          </a:p>
        </p:txBody>
      </p:sp>
      <p:pic>
        <p:nvPicPr>
          <p:cNvPr id="9" name="Graphic 8" descr="Checkmark with solid fill">
            <a:extLst>
              <a:ext uri="{FF2B5EF4-FFF2-40B4-BE49-F238E27FC236}">
                <a16:creationId xmlns:a16="http://schemas.microsoft.com/office/drawing/2014/main" id="{8C777E92-1BF9-1898-79A9-A67B58FDA0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7348" y="4108494"/>
            <a:ext cx="914400" cy="914400"/>
          </a:xfrm>
          <a:prstGeom prst="rect">
            <a:avLst/>
          </a:prstGeom>
        </p:spPr>
      </p:pic>
      <p:pic>
        <p:nvPicPr>
          <p:cNvPr id="11" name="Picture 10">
            <a:extLst>
              <a:ext uri="{FF2B5EF4-FFF2-40B4-BE49-F238E27FC236}">
                <a16:creationId xmlns:a16="http://schemas.microsoft.com/office/drawing/2014/main" id="{4CA56689-89A5-2D49-A99F-6969E2E266DF}"/>
              </a:ext>
            </a:extLst>
          </p:cNvPr>
          <p:cNvPicPr>
            <a:picLocks noChangeAspect="1"/>
          </p:cNvPicPr>
          <p:nvPr/>
        </p:nvPicPr>
        <p:blipFill rotWithShape="1">
          <a:blip r:embed="rId8"/>
          <a:srcRect b="19347"/>
          <a:stretch/>
        </p:blipFill>
        <p:spPr>
          <a:xfrm>
            <a:off x="3695294" y="3557361"/>
            <a:ext cx="1855243" cy="1496299"/>
          </a:xfrm>
          <a:prstGeom prst="rect">
            <a:avLst/>
          </a:prstGeom>
        </p:spPr>
      </p:pic>
      <p:sp>
        <p:nvSpPr>
          <p:cNvPr id="12" name="TextBox 11">
            <a:extLst>
              <a:ext uri="{FF2B5EF4-FFF2-40B4-BE49-F238E27FC236}">
                <a16:creationId xmlns:a16="http://schemas.microsoft.com/office/drawing/2014/main" id="{CA2AFDD7-39D8-D5A9-2E13-819CAEC0AE0A}"/>
              </a:ext>
            </a:extLst>
          </p:cNvPr>
          <p:cNvSpPr txBox="1"/>
          <p:nvPr/>
        </p:nvSpPr>
        <p:spPr>
          <a:xfrm>
            <a:off x="3083210" y="5022894"/>
            <a:ext cx="4553247" cy="461665"/>
          </a:xfrm>
          <a:prstGeom prst="rect">
            <a:avLst/>
          </a:prstGeom>
          <a:noFill/>
        </p:spPr>
        <p:txBody>
          <a:bodyPr wrap="square" rtlCol="0">
            <a:spAutoFit/>
          </a:bodyPr>
          <a:lstStyle/>
          <a:p>
            <a:r>
              <a:rPr lang="en-US" sz="2400" dirty="0"/>
              <a:t>Fairness aware computing</a:t>
            </a:r>
          </a:p>
        </p:txBody>
      </p:sp>
      <p:pic>
        <p:nvPicPr>
          <p:cNvPr id="14" name="Picture 13">
            <a:extLst>
              <a:ext uri="{FF2B5EF4-FFF2-40B4-BE49-F238E27FC236}">
                <a16:creationId xmlns:a16="http://schemas.microsoft.com/office/drawing/2014/main" id="{0D4F510B-0A69-7DC4-A501-A240DAC4F186}"/>
              </a:ext>
            </a:extLst>
          </p:cNvPr>
          <p:cNvPicPr>
            <a:picLocks noChangeAspect="1"/>
          </p:cNvPicPr>
          <p:nvPr/>
        </p:nvPicPr>
        <p:blipFill rotWithShape="1">
          <a:blip r:embed="rId9"/>
          <a:srcRect b="15970"/>
          <a:stretch/>
        </p:blipFill>
        <p:spPr>
          <a:xfrm>
            <a:off x="7636457" y="3392804"/>
            <a:ext cx="1676199" cy="1408508"/>
          </a:xfrm>
          <a:prstGeom prst="rect">
            <a:avLst/>
          </a:prstGeom>
        </p:spPr>
      </p:pic>
      <p:sp>
        <p:nvSpPr>
          <p:cNvPr id="15" name="TextBox 14">
            <a:extLst>
              <a:ext uri="{FF2B5EF4-FFF2-40B4-BE49-F238E27FC236}">
                <a16:creationId xmlns:a16="http://schemas.microsoft.com/office/drawing/2014/main" id="{9F5691D7-C141-46E4-7DD5-6CE383C297E0}"/>
              </a:ext>
            </a:extLst>
          </p:cNvPr>
          <p:cNvSpPr txBox="1"/>
          <p:nvPr/>
        </p:nvSpPr>
        <p:spPr>
          <a:xfrm>
            <a:off x="7036032" y="5057906"/>
            <a:ext cx="4553247" cy="461665"/>
          </a:xfrm>
          <a:prstGeom prst="rect">
            <a:avLst/>
          </a:prstGeom>
          <a:noFill/>
        </p:spPr>
        <p:txBody>
          <a:bodyPr wrap="square" rtlCol="0">
            <a:spAutoFit/>
          </a:bodyPr>
          <a:lstStyle/>
          <a:p>
            <a:r>
              <a:rPr lang="en-US" sz="2400" dirty="0"/>
              <a:t>Algorithmic transparency</a:t>
            </a:r>
          </a:p>
        </p:txBody>
      </p:sp>
      <p:pic>
        <p:nvPicPr>
          <p:cNvPr id="6" name="Picture 5">
            <a:extLst>
              <a:ext uri="{FF2B5EF4-FFF2-40B4-BE49-F238E27FC236}">
                <a16:creationId xmlns:a16="http://schemas.microsoft.com/office/drawing/2014/main" id="{6995D20F-8105-3751-329C-3FF3AAF917CC}"/>
              </a:ext>
            </a:extLst>
          </p:cNvPr>
          <p:cNvPicPr>
            <a:picLocks noChangeAspect="1"/>
          </p:cNvPicPr>
          <p:nvPr/>
        </p:nvPicPr>
        <p:blipFill rotWithShape="1">
          <a:blip r:embed="rId10"/>
          <a:srcRect b="21252"/>
          <a:stretch/>
        </p:blipFill>
        <p:spPr>
          <a:xfrm>
            <a:off x="4039736" y="1221238"/>
            <a:ext cx="1510801" cy="1189726"/>
          </a:xfrm>
          <a:prstGeom prst="rect">
            <a:avLst/>
          </a:prstGeom>
        </p:spPr>
      </p:pic>
      <p:sp>
        <p:nvSpPr>
          <p:cNvPr id="10" name="TextBox 9">
            <a:extLst>
              <a:ext uri="{FF2B5EF4-FFF2-40B4-BE49-F238E27FC236}">
                <a16:creationId xmlns:a16="http://schemas.microsoft.com/office/drawing/2014/main" id="{8C340D76-FD20-63ED-5578-CF801FB32E33}"/>
              </a:ext>
            </a:extLst>
          </p:cNvPr>
          <p:cNvSpPr txBox="1"/>
          <p:nvPr/>
        </p:nvSpPr>
        <p:spPr>
          <a:xfrm>
            <a:off x="3182116" y="2491394"/>
            <a:ext cx="4926842" cy="461665"/>
          </a:xfrm>
          <a:prstGeom prst="rect">
            <a:avLst/>
          </a:prstGeom>
          <a:noFill/>
        </p:spPr>
        <p:txBody>
          <a:bodyPr wrap="square" rtlCol="0">
            <a:spAutoFit/>
          </a:bodyPr>
          <a:lstStyle/>
          <a:p>
            <a:r>
              <a:rPr lang="en-US" sz="2400" dirty="0"/>
              <a:t>Linguistic discrimination</a:t>
            </a:r>
          </a:p>
        </p:txBody>
      </p:sp>
    </p:spTree>
    <p:extLst>
      <p:ext uri="{BB962C8B-B14F-4D97-AF65-F5344CB8AC3E}">
        <p14:creationId xmlns:p14="http://schemas.microsoft.com/office/powerpoint/2010/main" val="86172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2F3968-B8D2-7916-F5C4-2A853E542F61}"/>
              </a:ext>
            </a:extLst>
          </p:cNvPr>
          <p:cNvSpPr/>
          <p:nvPr/>
        </p:nvSpPr>
        <p:spPr>
          <a:xfrm>
            <a:off x="832513" y="354360"/>
            <a:ext cx="11232108" cy="707886"/>
          </a:xfrm>
          <a:prstGeom prst="rect">
            <a:avLst/>
          </a:prstGeom>
          <a:noFill/>
        </p:spPr>
        <p:txBody>
          <a:bodyPr wrap="square" lIns="91440" tIns="45720" rIns="91440" bIns="45720">
            <a:spAutoFit/>
          </a:bodyPr>
          <a:lstStyle/>
          <a:p>
            <a:pPr algn="ctr"/>
            <a:r>
              <a:rPr lang="en-US" sz="4000" dirty="0">
                <a:ln w="0"/>
                <a:solidFill>
                  <a:srgbClr val="C00000"/>
                </a:solidFill>
                <a:effectLst>
                  <a:outerShdw blurRad="38100" dist="25400" dir="5400000" algn="ctr" rotWithShape="0">
                    <a:srgbClr val="6E747A">
                      <a:alpha val="43000"/>
                    </a:srgbClr>
                  </a:outerShdw>
                </a:effectLst>
              </a:rPr>
              <a:t>Towards Decolonial Moderation: </a:t>
            </a:r>
            <a:r>
              <a:rPr lang="en-US" sz="4000" b="0" cap="none" spc="0" dirty="0">
                <a:ln w="0"/>
                <a:solidFill>
                  <a:srgbClr val="C00000"/>
                </a:solidFill>
                <a:effectLst>
                  <a:outerShdw blurRad="38100" dist="25400" dir="5400000" algn="ctr" rotWithShape="0">
                    <a:srgbClr val="6E747A">
                      <a:alpha val="43000"/>
                    </a:srgbClr>
                  </a:outerShdw>
                </a:effectLst>
              </a:rPr>
              <a:t>Affect/ Affection</a:t>
            </a:r>
          </a:p>
        </p:txBody>
      </p:sp>
      <p:sp>
        <p:nvSpPr>
          <p:cNvPr id="7" name="Slide Number Placeholder 6">
            <a:extLst>
              <a:ext uri="{FF2B5EF4-FFF2-40B4-BE49-F238E27FC236}">
                <a16:creationId xmlns:a16="http://schemas.microsoft.com/office/drawing/2014/main" id="{1C6650D8-C6CB-A30C-9BD1-58E60D5523E8}"/>
              </a:ext>
            </a:extLst>
          </p:cNvPr>
          <p:cNvSpPr>
            <a:spLocks noGrp="1"/>
          </p:cNvSpPr>
          <p:nvPr>
            <p:ph type="sldNum" sz="quarter" idx="12"/>
          </p:nvPr>
        </p:nvSpPr>
        <p:spPr/>
        <p:txBody>
          <a:bodyPr/>
          <a:lstStyle/>
          <a:p>
            <a:fld id="{3E0B87C8-E1C6-43EC-AB24-38B544F7BBC8}" type="slidenum">
              <a:rPr lang="en-US" smtClean="0"/>
              <a:pPr/>
              <a:t>15</a:t>
            </a:fld>
            <a:endParaRPr lang="en-US" dirty="0"/>
          </a:p>
        </p:txBody>
      </p:sp>
      <p:pic>
        <p:nvPicPr>
          <p:cNvPr id="8" name="Picture 7">
            <a:extLst>
              <a:ext uri="{FF2B5EF4-FFF2-40B4-BE49-F238E27FC236}">
                <a16:creationId xmlns:a16="http://schemas.microsoft.com/office/drawing/2014/main" id="{2D5383EB-6739-4833-A3C7-72CBD51EED5F}"/>
              </a:ext>
            </a:extLst>
          </p:cNvPr>
          <p:cNvPicPr>
            <a:picLocks noChangeAspect="1"/>
          </p:cNvPicPr>
          <p:nvPr/>
        </p:nvPicPr>
        <p:blipFill rotWithShape="1">
          <a:blip r:embed="rId3"/>
          <a:srcRect b="18529"/>
          <a:stretch/>
        </p:blipFill>
        <p:spPr>
          <a:xfrm>
            <a:off x="4667533" y="1585550"/>
            <a:ext cx="1923481" cy="1567083"/>
          </a:xfrm>
          <a:prstGeom prst="rect">
            <a:avLst/>
          </a:prstGeom>
        </p:spPr>
      </p:pic>
      <p:sp>
        <p:nvSpPr>
          <p:cNvPr id="12" name="TextBox 11">
            <a:extLst>
              <a:ext uri="{FF2B5EF4-FFF2-40B4-BE49-F238E27FC236}">
                <a16:creationId xmlns:a16="http://schemas.microsoft.com/office/drawing/2014/main" id="{84E16C47-57EB-7AF0-228D-3EA111EA44A9}"/>
              </a:ext>
            </a:extLst>
          </p:cNvPr>
          <p:cNvSpPr txBox="1"/>
          <p:nvPr/>
        </p:nvSpPr>
        <p:spPr>
          <a:xfrm>
            <a:off x="4653887" y="3214272"/>
            <a:ext cx="7410734" cy="461665"/>
          </a:xfrm>
          <a:prstGeom prst="rect">
            <a:avLst/>
          </a:prstGeom>
          <a:noFill/>
        </p:spPr>
        <p:txBody>
          <a:bodyPr wrap="square" rtlCol="0">
            <a:spAutoFit/>
          </a:bodyPr>
          <a:lstStyle/>
          <a:p>
            <a:r>
              <a:rPr lang="en-US" sz="2400" dirty="0"/>
              <a:t>Listen with care</a:t>
            </a:r>
          </a:p>
        </p:txBody>
      </p:sp>
      <p:pic>
        <p:nvPicPr>
          <p:cNvPr id="13" name="Graphic 12" descr="Checkmark with solid fill">
            <a:extLst>
              <a:ext uri="{FF2B5EF4-FFF2-40B4-BE49-F238E27FC236}">
                <a16:creationId xmlns:a16="http://schemas.microsoft.com/office/drawing/2014/main" id="{C5B3BBF2-496E-F2A1-584F-9B09D6E071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4981" y="2097408"/>
            <a:ext cx="914400" cy="914400"/>
          </a:xfrm>
          <a:prstGeom prst="rect">
            <a:avLst/>
          </a:prstGeom>
        </p:spPr>
      </p:pic>
      <p:pic>
        <p:nvPicPr>
          <p:cNvPr id="15" name="Picture 14">
            <a:extLst>
              <a:ext uri="{FF2B5EF4-FFF2-40B4-BE49-F238E27FC236}">
                <a16:creationId xmlns:a16="http://schemas.microsoft.com/office/drawing/2014/main" id="{FCB7AEF0-F33B-4096-9388-1C5EB3079E3B}"/>
              </a:ext>
            </a:extLst>
          </p:cNvPr>
          <p:cNvPicPr>
            <a:picLocks noChangeAspect="1"/>
          </p:cNvPicPr>
          <p:nvPr/>
        </p:nvPicPr>
        <p:blipFill rotWithShape="1">
          <a:blip r:embed="rId6"/>
          <a:srcRect b="19962"/>
          <a:stretch/>
        </p:blipFill>
        <p:spPr>
          <a:xfrm>
            <a:off x="3220871" y="4046970"/>
            <a:ext cx="1900080" cy="1520793"/>
          </a:xfrm>
          <a:prstGeom prst="rect">
            <a:avLst/>
          </a:prstGeom>
        </p:spPr>
      </p:pic>
      <p:sp>
        <p:nvSpPr>
          <p:cNvPr id="16" name="TextBox 15">
            <a:extLst>
              <a:ext uri="{FF2B5EF4-FFF2-40B4-BE49-F238E27FC236}">
                <a16:creationId xmlns:a16="http://schemas.microsoft.com/office/drawing/2014/main" id="{635478FE-1328-95B7-16DB-C589CF93ACF6}"/>
              </a:ext>
            </a:extLst>
          </p:cNvPr>
          <p:cNvSpPr txBox="1"/>
          <p:nvPr/>
        </p:nvSpPr>
        <p:spPr>
          <a:xfrm>
            <a:off x="3032077" y="5597130"/>
            <a:ext cx="2563505" cy="461665"/>
          </a:xfrm>
          <a:prstGeom prst="rect">
            <a:avLst/>
          </a:prstGeom>
          <a:noFill/>
        </p:spPr>
        <p:txBody>
          <a:bodyPr wrap="square" rtlCol="0">
            <a:spAutoFit/>
          </a:bodyPr>
          <a:lstStyle/>
          <a:p>
            <a:r>
              <a:rPr lang="en-US" sz="2400" dirty="0"/>
              <a:t>Restorative justice</a:t>
            </a:r>
          </a:p>
        </p:txBody>
      </p:sp>
      <p:pic>
        <p:nvPicPr>
          <p:cNvPr id="18" name="Picture 17">
            <a:extLst>
              <a:ext uri="{FF2B5EF4-FFF2-40B4-BE49-F238E27FC236}">
                <a16:creationId xmlns:a16="http://schemas.microsoft.com/office/drawing/2014/main" id="{70EE7095-7C3C-007B-6C6B-A9C40CDBC54D}"/>
              </a:ext>
            </a:extLst>
          </p:cNvPr>
          <p:cNvPicPr>
            <a:picLocks noChangeAspect="1"/>
          </p:cNvPicPr>
          <p:nvPr/>
        </p:nvPicPr>
        <p:blipFill rotWithShape="1">
          <a:blip r:embed="rId7"/>
          <a:srcRect b="17482"/>
          <a:stretch/>
        </p:blipFill>
        <p:spPr>
          <a:xfrm>
            <a:off x="6469036" y="4046970"/>
            <a:ext cx="1732413" cy="1429551"/>
          </a:xfrm>
          <a:prstGeom prst="rect">
            <a:avLst/>
          </a:prstGeom>
        </p:spPr>
      </p:pic>
      <p:sp>
        <p:nvSpPr>
          <p:cNvPr id="19" name="TextBox 18">
            <a:extLst>
              <a:ext uri="{FF2B5EF4-FFF2-40B4-BE49-F238E27FC236}">
                <a16:creationId xmlns:a16="http://schemas.microsoft.com/office/drawing/2014/main" id="{12C44258-8D33-B139-F1EE-2E33FAC57623}"/>
              </a:ext>
            </a:extLst>
          </p:cNvPr>
          <p:cNvSpPr txBox="1"/>
          <p:nvPr/>
        </p:nvSpPr>
        <p:spPr>
          <a:xfrm>
            <a:off x="6091450" y="5616721"/>
            <a:ext cx="3421039" cy="461665"/>
          </a:xfrm>
          <a:prstGeom prst="rect">
            <a:avLst/>
          </a:prstGeom>
          <a:noFill/>
        </p:spPr>
        <p:txBody>
          <a:bodyPr wrap="square" rtlCol="0">
            <a:spAutoFit/>
          </a:bodyPr>
          <a:lstStyle/>
          <a:p>
            <a:r>
              <a:rPr lang="en-US" sz="2400" dirty="0"/>
              <a:t>Resources to appeal</a:t>
            </a:r>
          </a:p>
        </p:txBody>
      </p:sp>
    </p:spTree>
    <p:extLst>
      <p:ext uri="{BB962C8B-B14F-4D97-AF65-F5344CB8AC3E}">
        <p14:creationId xmlns:p14="http://schemas.microsoft.com/office/powerpoint/2010/main" val="111650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E95070-ED31-7771-027F-99305FD805BD}"/>
              </a:ext>
            </a:extLst>
          </p:cNvPr>
          <p:cNvSpPr/>
          <p:nvPr/>
        </p:nvSpPr>
        <p:spPr>
          <a:xfrm>
            <a:off x="2047164" y="322200"/>
            <a:ext cx="7547212" cy="923330"/>
          </a:xfrm>
          <a:prstGeom prst="rect">
            <a:avLst/>
          </a:prstGeom>
          <a:noFill/>
        </p:spPr>
        <p:txBody>
          <a:bodyPr wrap="square" lIns="91440" tIns="45720" rIns="91440" bIns="45720">
            <a:spAutoFit/>
          </a:bodyPr>
          <a:lstStyle/>
          <a:p>
            <a:pPr algn="ctr"/>
            <a:r>
              <a:rPr lang="en-US" sz="5400" b="1" cap="none" spc="0" dirty="0" err="1">
                <a:ln w="9525">
                  <a:solidFill>
                    <a:schemeClr val="bg1"/>
                  </a:solidFill>
                  <a:prstDash val="solid"/>
                </a:ln>
                <a:effectLst>
                  <a:outerShdw blurRad="12700" dist="38100" dir="2700000" algn="tl" rotWithShape="0">
                    <a:schemeClr val="accent5">
                      <a:lumMod val="60000"/>
                      <a:lumOff val="40000"/>
                    </a:schemeClr>
                  </a:outerShdw>
                </a:effectLst>
              </a:rPr>
              <a:t>Dankeschön</a:t>
            </a:r>
            <a:r>
              <a:rPr lang="en-US" sz="5400" b="1" cap="none" spc="0" dirty="0">
                <a:ln w="9525">
                  <a:solidFill>
                    <a:schemeClr val="bg1"/>
                  </a:solidFill>
                  <a:prstDash val="solid"/>
                </a:ln>
                <a:effectLst>
                  <a:outerShdw blurRad="12700" dist="38100" dir="2700000" algn="tl" rotWithShape="0">
                    <a:schemeClr val="accent5">
                      <a:lumMod val="60000"/>
                      <a:lumOff val="40000"/>
                    </a:schemeClr>
                  </a:outerShdw>
                </a:effectLst>
              </a:rPr>
              <a:t> (Thank You!)</a:t>
            </a:r>
          </a:p>
        </p:txBody>
      </p:sp>
      <p:sp>
        <p:nvSpPr>
          <p:cNvPr id="4" name="Slide Number Placeholder 3">
            <a:extLst>
              <a:ext uri="{FF2B5EF4-FFF2-40B4-BE49-F238E27FC236}">
                <a16:creationId xmlns:a16="http://schemas.microsoft.com/office/drawing/2014/main" id="{56CD221B-E97B-B4E6-2DD7-DB85A72B7DB9}"/>
              </a:ext>
            </a:extLst>
          </p:cNvPr>
          <p:cNvSpPr>
            <a:spLocks noGrp="1"/>
          </p:cNvSpPr>
          <p:nvPr>
            <p:ph type="sldNum" sz="quarter" idx="12"/>
          </p:nvPr>
        </p:nvSpPr>
        <p:spPr/>
        <p:txBody>
          <a:bodyPr/>
          <a:lstStyle/>
          <a:p>
            <a:fld id="{3E0B87C8-E1C6-43EC-AB24-38B544F7BBC8}" type="slidenum">
              <a:rPr lang="en-US" smtClean="0"/>
              <a:pPr/>
              <a:t>16</a:t>
            </a:fld>
            <a:endParaRPr lang="en-US" dirty="0"/>
          </a:p>
        </p:txBody>
      </p:sp>
      <p:pic>
        <p:nvPicPr>
          <p:cNvPr id="5" name="Graphic 4" descr="Envelope with solid fill">
            <a:extLst>
              <a:ext uri="{FF2B5EF4-FFF2-40B4-BE49-F238E27FC236}">
                <a16:creationId xmlns:a16="http://schemas.microsoft.com/office/drawing/2014/main" id="{7D792093-C130-D2F0-D242-951655FBC8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9987" y="5217978"/>
            <a:ext cx="592541" cy="592541"/>
          </a:xfrm>
          <a:prstGeom prst="rect">
            <a:avLst/>
          </a:prstGeom>
        </p:spPr>
      </p:pic>
      <p:sp>
        <p:nvSpPr>
          <p:cNvPr id="6" name="TextBox 5">
            <a:extLst>
              <a:ext uri="{FF2B5EF4-FFF2-40B4-BE49-F238E27FC236}">
                <a16:creationId xmlns:a16="http://schemas.microsoft.com/office/drawing/2014/main" id="{BC1564BF-8902-3DC5-AD99-6342C5611599}"/>
              </a:ext>
            </a:extLst>
          </p:cNvPr>
          <p:cNvSpPr txBox="1"/>
          <p:nvPr/>
        </p:nvSpPr>
        <p:spPr>
          <a:xfrm>
            <a:off x="4932528" y="5288576"/>
            <a:ext cx="3010321" cy="461665"/>
          </a:xfrm>
          <a:prstGeom prst="rect">
            <a:avLst/>
          </a:prstGeom>
          <a:noFill/>
        </p:spPr>
        <p:txBody>
          <a:bodyPr wrap="square" rtlCol="0">
            <a:spAutoFit/>
          </a:bodyPr>
          <a:lstStyle/>
          <a:p>
            <a:r>
              <a:rPr lang="en-US" sz="2400" dirty="0"/>
              <a:t>fs468@cornell.edu</a:t>
            </a:r>
          </a:p>
        </p:txBody>
      </p:sp>
      <p:pic>
        <p:nvPicPr>
          <p:cNvPr id="1026" name="Picture 2">
            <a:extLst>
              <a:ext uri="{FF2B5EF4-FFF2-40B4-BE49-F238E27FC236}">
                <a16:creationId xmlns:a16="http://schemas.microsoft.com/office/drawing/2014/main" id="{757872B5-A698-0CFD-8684-37B94BAA9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9272" y="6010968"/>
            <a:ext cx="478501" cy="393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7DCF31-2ECE-CEA6-46C0-CB6801539D37}"/>
              </a:ext>
            </a:extLst>
          </p:cNvPr>
          <p:cNvSpPr txBox="1"/>
          <p:nvPr/>
        </p:nvSpPr>
        <p:spPr>
          <a:xfrm>
            <a:off x="4932528" y="5976929"/>
            <a:ext cx="4039445" cy="461665"/>
          </a:xfrm>
          <a:prstGeom prst="rect">
            <a:avLst/>
          </a:prstGeom>
          <a:noFill/>
        </p:spPr>
        <p:txBody>
          <a:bodyPr wrap="square" rtlCol="0">
            <a:spAutoFit/>
          </a:bodyPr>
          <a:lstStyle/>
          <a:p>
            <a:r>
              <a:rPr lang="en-US" sz="2400" dirty="0"/>
              <a:t>@FarhanaShahid_</a:t>
            </a:r>
          </a:p>
        </p:txBody>
      </p:sp>
      <p:pic>
        <p:nvPicPr>
          <p:cNvPr id="9" name="Picture 8">
            <a:extLst>
              <a:ext uri="{FF2B5EF4-FFF2-40B4-BE49-F238E27FC236}">
                <a16:creationId xmlns:a16="http://schemas.microsoft.com/office/drawing/2014/main" id="{6C70947C-E49C-8671-6830-831B173D35B5}"/>
              </a:ext>
            </a:extLst>
          </p:cNvPr>
          <p:cNvPicPr>
            <a:picLocks noChangeAspect="1"/>
          </p:cNvPicPr>
          <p:nvPr/>
        </p:nvPicPr>
        <p:blipFill>
          <a:blip r:embed="rId6"/>
          <a:stretch>
            <a:fillRect/>
          </a:stretch>
        </p:blipFill>
        <p:spPr>
          <a:xfrm>
            <a:off x="4218134" y="1305808"/>
            <a:ext cx="3343275" cy="3333750"/>
          </a:xfrm>
          <a:prstGeom prst="rect">
            <a:avLst/>
          </a:prstGeom>
        </p:spPr>
      </p:pic>
      <p:sp>
        <p:nvSpPr>
          <p:cNvPr id="10" name="TextBox 9">
            <a:extLst>
              <a:ext uri="{FF2B5EF4-FFF2-40B4-BE49-F238E27FC236}">
                <a16:creationId xmlns:a16="http://schemas.microsoft.com/office/drawing/2014/main" id="{FCA52866-6378-E930-800C-7B3B81C53176}"/>
              </a:ext>
            </a:extLst>
          </p:cNvPr>
          <p:cNvSpPr txBox="1"/>
          <p:nvPr/>
        </p:nvSpPr>
        <p:spPr>
          <a:xfrm>
            <a:off x="3896848" y="4679820"/>
            <a:ext cx="4398303" cy="461665"/>
          </a:xfrm>
          <a:prstGeom prst="rect">
            <a:avLst/>
          </a:prstGeom>
          <a:noFill/>
        </p:spPr>
        <p:txBody>
          <a:bodyPr wrap="square" rtlCol="0">
            <a:spAutoFit/>
          </a:bodyPr>
          <a:lstStyle/>
          <a:p>
            <a:r>
              <a:rPr lang="en-US" sz="2400" dirty="0"/>
              <a:t>https://bit.ly/decolonial_mod</a:t>
            </a:r>
          </a:p>
        </p:txBody>
      </p:sp>
    </p:spTree>
    <p:extLst>
      <p:ext uri="{BB962C8B-B14F-4D97-AF65-F5344CB8AC3E}">
        <p14:creationId xmlns:p14="http://schemas.microsoft.com/office/powerpoint/2010/main" val="144979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llout: Line 17">
            <a:extLst>
              <a:ext uri="{FF2B5EF4-FFF2-40B4-BE49-F238E27FC236}">
                <a16:creationId xmlns:a16="http://schemas.microsoft.com/office/drawing/2014/main" id="{1970CDF6-5D3E-DC1B-6FAF-077860C3DEF8}"/>
              </a:ext>
            </a:extLst>
          </p:cNvPr>
          <p:cNvSpPr/>
          <p:nvPr/>
        </p:nvSpPr>
        <p:spPr>
          <a:xfrm>
            <a:off x="3275463" y="1335773"/>
            <a:ext cx="2783527" cy="998714"/>
          </a:xfrm>
          <a:prstGeom prst="borderCallout1">
            <a:avLst>
              <a:gd name="adj1" fmla="val 34446"/>
              <a:gd name="adj2" fmla="val 99451"/>
              <a:gd name="adj3" fmla="val 30157"/>
              <a:gd name="adj4" fmla="val 1435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Original caption in Bengali </a:t>
            </a:r>
          </a:p>
        </p:txBody>
      </p:sp>
      <p:pic>
        <p:nvPicPr>
          <p:cNvPr id="1026" name="Picture 2" descr="Messenger: A dry Mississippi River spot, a historic walk to Tower Rock. A  larger worry, too.">
            <a:extLst>
              <a:ext uri="{FF2B5EF4-FFF2-40B4-BE49-F238E27FC236}">
                <a16:creationId xmlns:a16="http://schemas.microsoft.com/office/drawing/2014/main" id="{9CE5B584-3EDC-57BA-2D9B-68B95B9DD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783" y="1843761"/>
            <a:ext cx="5148857" cy="3546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1E53C3-98B5-FCB5-8DB3-55FB50DB60C3}"/>
              </a:ext>
            </a:extLst>
          </p:cNvPr>
          <p:cNvSpPr txBox="1"/>
          <p:nvPr/>
        </p:nvSpPr>
        <p:spPr>
          <a:xfrm>
            <a:off x="6229350" y="5502285"/>
            <a:ext cx="5749290" cy="369332"/>
          </a:xfrm>
          <a:prstGeom prst="rect">
            <a:avLst/>
          </a:prstGeom>
          <a:noFill/>
        </p:spPr>
        <p:txBody>
          <a:bodyPr wrap="square" rtlCol="0">
            <a:spAutoFit/>
          </a:bodyPr>
          <a:lstStyle/>
          <a:p>
            <a:pPr algn="r"/>
            <a:r>
              <a:rPr lang="en-US" dirty="0"/>
              <a:t>Image Source: STL Today</a:t>
            </a:r>
          </a:p>
        </p:txBody>
      </p:sp>
      <p:sp>
        <p:nvSpPr>
          <p:cNvPr id="5" name="TextBox 4">
            <a:extLst>
              <a:ext uri="{FF2B5EF4-FFF2-40B4-BE49-F238E27FC236}">
                <a16:creationId xmlns:a16="http://schemas.microsoft.com/office/drawing/2014/main" id="{D3429985-FC27-B95A-9B4E-96782518BD9B}"/>
              </a:ext>
            </a:extLst>
          </p:cNvPr>
          <p:cNvSpPr txBox="1"/>
          <p:nvPr/>
        </p:nvSpPr>
        <p:spPr>
          <a:xfrm>
            <a:off x="7223760" y="1382096"/>
            <a:ext cx="4754880" cy="461665"/>
          </a:xfrm>
          <a:prstGeom prst="rect">
            <a:avLst/>
          </a:prstGeom>
          <a:noFill/>
        </p:spPr>
        <p:txBody>
          <a:bodyPr wrap="square" rtlCol="0">
            <a:spAutoFit/>
          </a:bodyPr>
          <a:lstStyle/>
          <a:p>
            <a:r>
              <a:rPr lang="en-US" sz="2400" i="1" dirty="0">
                <a:solidFill>
                  <a:schemeClr val="accent1"/>
                </a:solidFill>
                <a:latin typeface="Siyam Rupali" panose="02000500000000020004" pitchFamily="2" charset="0"/>
                <a:cs typeface="Siyam Rupali" panose="02000500000000020004" pitchFamily="2" charset="0"/>
              </a:rPr>
              <a:t>“</a:t>
            </a:r>
            <a:r>
              <a:rPr lang="as-IN" sz="2400" i="1" dirty="0">
                <a:solidFill>
                  <a:schemeClr val="accent1"/>
                </a:solidFill>
                <a:latin typeface="Siyam Rupali" panose="02000500000000020004" pitchFamily="2" charset="0"/>
                <a:cs typeface="Siyam Rupali" panose="02000500000000020004" pitchFamily="2" charset="0"/>
              </a:rPr>
              <a:t>পার হয়ে যায় </a:t>
            </a:r>
            <a:r>
              <a:rPr lang="en-US" sz="2400" i="1" dirty="0" err="1">
                <a:solidFill>
                  <a:schemeClr val="accent1"/>
                </a:solidFill>
                <a:latin typeface="Siyam Rupali" panose="02000500000000020004" pitchFamily="2" charset="0"/>
                <a:cs typeface="Siyam Rupali" panose="02000500000000020004" pitchFamily="2" charset="0"/>
              </a:rPr>
              <a:t>গরু</a:t>
            </a:r>
            <a:r>
              <a:rPr lang="as-IN" sz="2400" i="1" dirty="0">
                <a:solidFill>
                  <a:schemeClr val="accent1"/>
                </a:solidFill>
                <a:latin typeface="Siyam Rupali" panose="02000500000000020004" pitchFamily="2" charset="0"/>
                <a:cs typeface="Siyam Rupali" panose="02000500000000020004" pitchFamily="2" charset="0"/>
              </a:rPr>
              <a:t>, পার হয় গাড়ি</a:t>
            </a:r>
            <a:r>
              <a:rPr lang="en-US" sz="2400" i="1" dirty="0">
                <a:solidFill>
                  <a:schemeClr val="accent1"/>
                </a:solidFill>
                <a:latin typeface="Siyam Rupali" panose="02000500000000020004" pitchFamily="2" charset="0"/>
                <a:cs typeface="Siyam Rupali" panose="02000500000000020004" pitchFamily="2" charset="0"/>
              </a:rPr>
              <a:t>”</a:t>
            </a:r>
          </a:p>
        </p:txBody>
      </p:sp>
      <p:sp>
        <p:nvSpPr>
          <p:cNvPr id="7" name="Speech Bubble: Rectangle 6">
            <a:extLst>
              <a:ext uri="{FF2B5EF4-FFF2-40B4-BE49-F238E27FC236}">
                <a16:creationId xmlns:a16="http://schemas.microsoft.com/office/drawing/2014/main" id="{846E57E6-0ED9-62E5-E382-CB0A4BCD992C}"/>
              </a:ext>
            </a:extLst>
          </p:cNvPr>
          <p:cNvSpPr/>
          <p:nvPr/>
        </p:nvSpPr>
        <p:spPr>
          <a:xfrm>
            <a:off x="126573" y="1172068"/>
            <a:ext cx="6191222" cy="2099344"/>
          </a:xfrm>
          <a:prstGeom prst="wedgeRectCallout">
            <a:avLst>
              <a:gd name="adj1" fmla="val 67697"/>
              <a:gd name="adj2" fmla="val -2695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bg1"/>
                </a:solidFill>
              </a:rPr>
              <a:t>“The cows and cars cross the river.”</a:t>
            </a:r>
            <a:br>
              <a:rPr lang="en-US" sz="2400" i="1" dirty="0">
                <a:solidFill>
                  <a:schemeClr val="bg1"/>
                </a:solidFill>
              </a:rPr>
            </a:br>
            <a:endParaRPr lang="en-US" sz="2400" i="1" dirty="0">
              <a:solidFill>
                <a:schemeClr val="bg1"/>
              </a:solidFill>
            </a:endParaRPr>
          </a:p>
          <a:p>
            <a:pPr algn="r"/>
            <a:r>
              <a:rPr lang="en-US" sz="2400" dirty="0">
                <a:solidFill>
                  <a:schemeClr val="bg1"/>
                </a:solidFill>
              </a:rPr>
              <a:t>- Rabindranath Tagore (Poem: Our Small River)</a:t>
            </a:r>
          </a:p>
        </p:txBody>
      </p:sp>
      <p:pic>
        <p:nvPicPr>
          <p:cNvPr id="11" name="Picture 10">
            <a:extLst>
              <a:ext uri="{FF2B5EF4-FFF2-40B4-BE49-F238E27FC236}">
                <a16:creationId xmlns:a16="http://schemas.microsoft.com/office/drawing/2014/main" id="{C8A43311-C9C5-B436-E6E8-65B7BC53DFEA}"/>
              </a:ext>
            </a:extLst>
          </p:cNvPr>
          <p:cNvPicPr>
            <a:picLocks noChangeAspect="1"/>
          </p:cNvPicPr>
          <p:nvPr/>
        </p:nvPicPr>
        <p:blipFill rotWithShape="1">
          <a:blip r:embed="rId4">
            <a:extLst>
              <a:ext uri="{28A0092B-C50C-407E-A947-70E740481C1C}">
                <a14:useLocalDpi xmlns:a14="http://schemas.microsoft.com/office/drawing/2010/main" val="0"/>
              </a:ext>
            </a:extLst>
          </a:blip>
          <a:srcRect t="45907" b="17363"/>
          <a:stretch/>
        </p:blipFill>
        <p:spPr>
          <a:xfrm>
            <a:off x="1403531" y="3443769"/>
            <a:ext cx="3973347" cy="3243113"/>
          </a:xfrm>
          <a:prstGeom prst="rect">
            <a:avLst/>
          </a:prstGeom>
        </p:spPr>
      </p:pic>
      <p:sp>
        <p:nvSpPr>
          <p:cNvPr id="14" name="Rectangle: Rounded Corners 13">
            <a:extLst>
              <a:ext uri="{FF2B5EF4-FFF2-40B4-BE49-F238E27FC236}">
                <a16:creationId xmlns:a16="http://schemas.microsoft.com/office/drawing/2014/main" id="{8540E547-5352-F94C-EEB3-610CBEE8CDBE}"/>
              </a:ext>
            </a:extLst>
          </p:cNvPr>
          <p:cNvSpPr/>
          <p:nvPr/>
        </p:nvSpPr>
        <p:spPr>
          <a:xfrm>
            <a:off x="6723102" y="1172068"/>
            <a:ext cx="5362217" cy="4666467"/>
          </a:xfrm>
          <a:prstGeom prst="roundRect">
            <a:avLst/>
          </a:prstGeom>
          <a:solidFill>
            <a:srgbClr val="C00000">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You can’t post or comment for 3 days. This is because you previously posted something that didn’t follow our Community Standards.</a:t>
            </a:r>
          </a:p>
        </p:txBody>
      </p:sp>
      <p:pic>
        <p:nvPicPr>
          <p:cNvPr id="16" name="Graphic 15" descr="Warning with solid fill">
            <a:extLst>
              <a:ext uri="{FF2B5EF4-FFF2-40B4-BE49-F238E27FC236}">
                <a16:creationId xmlns:a16="http://schemas.microsoft.com/office/drawing/2014/main" id="{E49A2EB8-7189-635C-DBAD-2F8C32BC5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4312" y="1554457"/>
            <a:ext cx="914400" cy="914400"/>
          </a:xfrm>
          <a:prstGeom prst="rect">
            <a:avLst/>
          </a:prstGeom>
        </p:spPr>
      </p:pic>
      <p:pic>
        <p:nvPicPr>
          <p:cNvPr id="20" name="Picture 19">
            <a:extLst>
              <a:ext uri="{FF2B5EF4-FFF2-40B4-BE49-F238E27FC236}">
                <a16:creationId xmlns:a16="http://schemas.microsoft.com/office/drawing/2014/main" id="{FC1D8F89-361F-11B3-0F9E-6231A5A996A8}"/>
              </a:ext>
            </a:extLst>
          </p:cNvPr>
          <p:cNvPicPr>
            <a:picLocks noChangeAspect="1"/>
          </p:cNvPicPr>
          <p:nvPr/>
        </p:nvPicPr>
        <p:blipFill>
          <a:blip r:embed="rId7"/>
          <a:stretch>
            <a:fillRect/>
          </a:stretch>
        </p:blipFill>
        <p:spPr>
          <a:xfrm>
            <a:off x="8947009" y="257667"/>
            <a:ext cx="914401" cy="914401"/>
          </a:xfrm>
          <a:prstGeom prst="rect">
            <a:avLst/>
          </a:prstGeom>
        </p:spPr>
      </p:pic>
      <p:sp>
        <p:nvSpPr>
          <p:cNvPr id="21" name="Rectangle 20">
            <a:extLst>
              <a:ext uri="{FF2B5EF4-FFF2-40B4-BE49-F238E27FC236}">
                <a16:creationId xmlns:a16="http://schemas.microsoft.com/office/drawing/2014/main" id="{3B3E4A5A-47F7-04F6-9539-7FFD6094F250}"/>
              </a:ext>
            </a:extLst>
          </p:cNvPr>
          <p:cNvSpPr/>
          <p:nvPr/>
        </p:nvSpPr>
        <p:spPr>
          <a:xfrm>
            <a:off x="1312090" y="5522227"/>
            <a:ext cx="4156227" cy="632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4144868-99B8-57F4-2EB6-8600FC48F10F}"/>
              </a:ext>
            </a:extLst>
          </p:cNvPr>
          <p:cNvSpPr/>
          <p:nvPr/>
        </p:nvSpPr>
        <p:spPr>
          <a:xfrm>
            <a:off x="3991486" y="193617"/>
            <a:ext cx="3522489"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Background</a:t>
            </a:r>
          </a:p>
        </p:txBody>
      </p:sp>
      <p:sp>
        <p:nvSpPr>
          <p:cNvPr id="2" name="Slide Number Placeholder 1">
            <a:extLst>
              <a:ext uri="{FF2B5EF4-FFF2-40B4-BE49-F238E27FC236}">
                <a16:creationId xmlns:a16="http://schemas.microsoft.com/office/drawing/2014/main" id="{FDEDDDFC-B03D-2A93-A9C4-2B293175F466}"/>
              </a:ext>
            </a:extLst>
          </p:cNvPr>
          <p:cNvSpPr>
            <a:spLocks noGrp="1"/>
          </p:cNvSpPr>
          <p:nvPr>
            <p:ph type="sldNum" sz="quarter" idx="12"/>
          </p:nvPr>
        </p:nvSpPr>
        <p:spPr/>
        <p:txBody>
          <a:bodyPr/>
          <a:lstStyle/>
          <a:p>
            <a:fld id="{3E0B87C8-E1C6-43EC-AB24-38B544F7BBC8}" type="slidenum">
              <a:rPr lang="en-US" smtClean="0"/>
              <a:pPr/>
              <a:t>2</a:t>
            </a:fld>
            <a:endParaRPr lang="en-US" dirty="0"/>
          </a:p>
        </p:txBody>
      </p:sp>
    </p:spTree>
    <p:extLst>
      <p:ext uri="{BB962C8B-B14F-4D97-AF65-F5344CB8AC3E}">
        <p14:creationId xmlns:p14="http://schemas.microsoft.com/office/powerpoint/2010/main" val="22257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P spid="5" grpId="0"/>
      <p:bldP spid="7" grpId="0" animBg="1"/>
      <p:bldP spid="14"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5CAD07-FA89-B616-7246-3A29955B7175}"/>
              </a:ext>
            </a:extLst>
          </p:cNvPr>
          <p:cNvPicPr>
            <a:picLocks noChangeAspect="1"/>
          </p:cNvPicPr>
          <p:nvPr/>
        </p:nvPicPr>
        <p:blipFill>
          <a:blip r:embed="rId3"/>
          <a:stretch>
            <a:fillRect/>
          </a:stretch>
        </p:blipFill>
        <p:spPr>
          <a:xfrm>
            <a:off x="1110542" y="1050448"/>
            <a:ext cx="10272712" cy="2243018"/>
          </a:xfrm>
          <a:prstGeom prst="rect">
            <a:avLst/>
          </a:prstGeom>
          <a:ln>
            <a:solidFill>
              <a:schemeClr val="tx1"/>
            </a:solidFill>
          </a:ln>
        </p:spPr>
      </p:pic>
      <p:sp>
        <p:nvSpPr>
          <p:cNvPr id="7" name="TextBox 6">
            <a:extLst>
              <a:ext uri="{FF2B5EF4-FFF2-40B4-BE49-F238E27FC236}">
                <a16:creationId xmlns:a16="http://schemas.microsoft.com/office/drawing/2014/main" id="{F85F4839-2CAB-BA37-2710-BAA7D7A7477B}"/>
              </a:ext>
            </a:extLst>
          </p:cNvPr>
          <p:cNvSpPr txBox="1"/>
          <p:nvPr/>
        </p:nvSpPr>
        <p:spPr>
          <a:xfrm>
            <a:off x="992798" y="6330190"/>
            <a:ext cx="5592038" cy="369332"/>
          </a:xfrm>
          <a:prstGeom prst="rect">
            <a:avLst/>
          </a:prstGeom>
          <a:noFill/>
        </p:spPr>
        <p:txBody>
          <a:bodyPr wrap="square" rtlCol="0">
            <a:spAutoFit/>
          </a:bodyPr>
          <a:lstStyle/>
          <a:p>
            <a:r>
              <a:rPr lang="en-US" dirty="0"/>
              <a:t>Image Source: The Verge, The Guardian</a:t>
            </a:r>
          </a:p>
        </p:txBody>
      </p:sp>
      <p:pic>
        <p:nvPicPr>
          <p:cNvPr id="9" name="Picture 8">
            <a:extLst>
              <a:ext uri="{FF2B5EF4-FFF2-40B4-BE49-F238E27FC236}">
                <a16:creationId xmlns:a16="http://schemas.microsoft.com/office/drawing/2014/main" id="{E570656D-45E4-11C6-781D-4028F6596E49}"/>
              </a:ext>
            </a:extLst>
          </p:cNvPr>
          <p:cNvPicPr>
            <a:picLocks noChangeAspect="1"/>
          </p:cNvPicPr>
          <p:nvPr/>
        </p:nvPicPr>
        <p:blipFill rotWithShape="1">
          <a:blip r:embed="rId4"/>
          <a:srcRect t="2220"/>
          <a:stretch/>
        </p:blipFill>
        <p:spPr>
          <a:xfrm>
            <a:off x="1110542" y="3429000"/>
            <a:ext cx="6448425" cy="2747386"/>
          </a:xfrm>
          <a:prstGeom prst="rect">
            <a:avLst/>
          </a:prstGeom>
          <a:ln>
            <a:solidFill>
              <a:schemeClr val="tx1"/>
            </a:solidFill>
          </a:ln>
        </p:spPr>
      </p:pic>
      <p:sp>
        <p:nvSpPr>
          <p:cNvPr id="12" name="Rectangle 11">
            <a:extLst>
              <a:ext uri="{FF2B5EF4-FFF2-40B4-BE49-F238E27FC236}">
                <a16:creationId xmlns:a16="http://schemas.microsoft.com/office/drawing/2014/main" id="{31A51AA2-0C4E-59E5-78BC-00523BA94F55}"/>
              </a:ext>
            </a:extLst>
          </p:cNvPr>
          <p:cNvSpPr/>
          <p:nvPr/>
        </p:nvSpPr>
        <p:spPr>
          <a:xfrm>
            <a:off x="4334755" y="0"/>
            <a:ext cx="3522489"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Background</a:t>
            </a:r>
          </a:p>
        </p:txBody>
      </p:sp>
      <p:sp>
        <p:nvSpPr>
          <p:cNvPr id="2" name="Slide Number Placeholder 1">
            <a:extLst>
              <a:ext uri="{FF2B5EF4-FFF2-40B4-BE49-F238E27FC236}">
                <a16:creationId xmlns:a16="http://schemas.microsoft.com/office/drawing/2014/main" id="{D19DA890-F849-8FBE-DC4B-E299CA2DE382}"/>
              </a:ext>
            </a:extLst>
          </p:cNvPr>
          <p:cNvSpPr>
            <a:spLocks noGrp="1"/>
          </p:cNvSpPr>
          <p:nvPr>
            <p:ph type="sldNum" sz="quarter" idx="12"/>
          </p:nvPr>
        </p:nvSpPr>
        <p:spPr/>
        <p:txBody>
          <a:bodyPr/>
          <a:lstStyle/>
          <a:p>
            <a:fld id="{3E0B87C8-E1C6-43EC-AB24-38B544F7BBC8}" type="slidenum">
              <a:rPr lang="en-US" smtClean="0"/>
              <a:pPr/>
              <a:t>3</a:t>
            </a:fld>
            <a:endParaRPr lang="en-US" dirty="0"/>
          </a:p>
        </p:txBody>
      </p:sp>
    </p:spTree>
    <p:extLst>
      <p:ext uri="{BB962C8B-B14F-4D97-AF65-F5344CB8AC3E}">
        <p14:creationId xmlns:p14="http://schemas.microsoft.com/office/powerpoint/2010/main" val="22562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97C597-59CF-B92D-4FDC-B94DC05D1D5C}"/>
              </a:ext>
            </a:extLst>
          </p:cNvPr>
          <p:cNvPicPr>
            <a:picLocks noChangeAspect="1"/>
          </p:cNvPicPr>
          <p:nvPr/>
        </p:nvPicPr>
        <p:blipFill rotWithShape="1">
          <a:blip r:embed="rId3"/>
          <a:srcRect b="18285"/>
          <a:stretch/>
        </p:blipFill>
        <p:spPr>
          <a:xfrm>
            <a:off x="1190705" y="5037181"/>
            <a:ext cx="6237045" cy="1751261"/>
          </a:xfrm>
          <a:prstGeom prst="rect">
            <a:avLst/>
          </a:prstGeom>
          <a:ln>
            <a:solidFill>
              <a:schemeClr val="tx1"/>
            </a:solidFill>
          </a:ln>
        </p:spPr>
      </p:pic>
      <p:pic>
        <p:nvPicPr>
          <p:cNvPr id="8" name="Picture 7">
            <a:extLst>
              <a:ext uri="{FF2B5EF4-FFF2-40B4-BE49-F238E27FC236}">
                <a16:creationId xmlns:a16="http://schemas.microsoft.com/office/drawing/2014/main" id="{6AD487D5-7584-0102-4171-10CAB6C5A5C1}"/>
              </a:ext>
            </a:extLst>
          </p:cNvPr>
          <p:cNvPicPr>
            <a:picLocks noChangeAspect="1"/>
          </p:cNvPicPr>
          <p:nvPr/>
        </p:nvPicPr>
        <p:blipFill>
          <a:blip r:embed="rId4"/>
          <a:stretch>
            <a:fillRect/>
          </a:stretch>
        </p:blipFill>
        <p:spPr>
          <a:xfrm>
            <a:off x="3579222" y="2990649"/>
            <a:ext cx="8612777" cy="2015757"/>
          </a:xfrm>
          <a:prstGeom prst="rect">
            <a:avLst/>
          </a:prstGeom>
        </p:spPr>
      </p:pic>
      <p:sp>
        <p:nvSpPr>
          <p:cNvPr id="12" name="TextBox 11">
            <a:extLst>
              <a:ext uri="{FF2B5EF4-FFF2-40B4-BE49-F238E27FC236}">
                <a16:creationId xmlns:a16="http://schemas.microsoft.com/office/drawing/2014/main" id="{7C0FE6A8-53EF-F2B0-A16A-BDCCDD5F14A3}"/>
              </a:ext>
            </a:extLst>
          </p:cNvPr>
          <p:cNvSpPr txBox="1"/>
          <p:nvPr/>
        </p:nvSpPr>
        <p:spPr>
          <a:xfrm>
            <a:off x="7885610" y="5037181"/>
            <a:ext cx="5592038" cy="369332"/>
          </a:xfrm>
          <a:prstGeom prst="rect">
            <a:avLst/>
          </a:prstGeom>
          <a:noFill/>
        </p:spPr>
        <p:txBody>
          <a:bodyPr wrap="square" rtlCol="0">
            <a:spAutoFit/>
          </a:bodyPr>
          <a:lstStyle/>
          <a:p>
            <a:r>
              <a:rPr lang="en-US" dirty="0"/>
              <a:t>Image Source: USA Today, NBC News, Slate</a:t>
            </a:r>
          </a:p>
        </p:txBody>
      </p:sp>
      <p:pic>
        <p:nvPicPr>
          <p:cNvPr id="14" name="Picture 13">
            <a:extLst>
              <a:ext uri="{FF2B5EF4-FFF2-40B4-BE49-F238E27FC236}">
                <a16:creationId xmlns:a16="http://schemas.microsoft.com/office/drawing/2014/main" id="{4E119F82-5D80-1E48-4DF9-6349C1893A64}"/>
              </a:ext>
            </a:extLst>
          </p:cNvPr>
          <p:cNvPicPr>
            <a:picLocks noChangeAspect="1"/>
          </p:cNvPicPr>
          <p:nvPr/>
        </p:nvPicPr>
        <p:blipFill>
          <a:blip r:embed="rId5"/>
          <a:stretch>
            <a:fillRect/>
          </a:stretch>
        </p:blipFill>
        <p:spPr>
          <a:xfrm>
            <a:off x="181584" y="1188547"/>
            <a:ext cx="6795277" cy="1802102"/>
          </a:xfrm>
          <a:prstGeom prst="rect">
            <a:avLst/>
          </a:prstGeom>
          <a:ln>
            <a:solidFill>
              <a:schemeClr val="tx1"/>
            </a:solidFill>
          </a:ln>
        </p:spPr>
      </p:pic>
      <p:sp>
        <p:nvSpPr>
          <p:cNvPr id="15" name="Rectangle 14">
            <a:extLst>
              <a:ext uri="{FF2B5EF4-FFF2-40B4-BE49-F238E27FC236}">
                <a16:creationId xmlns:a16="http://schemas.microsoft.com/office/drawing/2014/main" id="{0CACAE0A-E8AF-9058-A9DB-05C9813C9938}"/>
              </a:ext>
            </a:extLst>
          </p:cNvPr>
          <p:cNvSpPr/>
          <p:nvPr/>
        </p:nvSpPr>
        <p:spPr>
          <a:xfrm>
            <a:off x="4615740" y="232012"/>
            <a:ext cx="3522489"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Background</a:t>
            </a:r>
          </a:p>
        </p:txBody>
      </p:sp>
      <p:sp>
        <p:nvSpPr>
          <p:cNvPr id="2" name="Slide Number Placeholder 1">
            <a:extLst>
              <a:ext uri="{FF2B5EF4-FFF2-40B4-BE49-F238E27FC236}">
                <a16:creationId xmlns:a16="http://schemas.microsoft.com/office/drawing/2014/main" id="{E4BEF7C6-E2BF-AD8C-87DD-E276E22DE274}"/>
              </a:ext>
            </a:extLst>
          </p:cNvPr>
          <p:cNvSpPr>
            <a:spLocks noGrp="1"/>
          </p:cNvSpPr>
          <p:nvPr>
            <p:ph type="sldNum" sz="quarter" idx="12"/>
          </p:nvPr>
        </p:nvSpPr>
        <p:spPr/>
        <p:txBody>
          <a:bodyPr/>
          <a:lstStyle/>
          <a:p>
            <a:fld id="{3E0B87C8-E1C6-43EC-AB24-38B544F7BBC8}" type="slidenum">
              <a:rPr lang="en-US" smtClean="0"/>
              <a:pPr/>
              <a:t>4</a:t>
            </a:fld>
            <a:endParaRPr lang="en-US" dirty="0"/>
          </a:p>
        </p:txBody>
      </p:sp>
    </p:spTree>
    <p:extLst>
      <p:ext uri="{BB962C8B-B14F-4D97-AF65-F5344CB8AC3E}">
        <p14:creationId xmlns:p14="http://schemas.microsoft.com/office/powerpoint/2010/main" val="142532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4" presetClass="entr" presetSubtype="5"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vertical)">
                                      <p:cBhvr>
                                        <p:cTn id="11" dur="500"/>
                                        <p:tgtEl>
                                          <p:spTgt spid="12"/>
                                        </p:tgtEl>
                                      </p:cBhvr>
                                    </p:animEffec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586664-8A88-4412-334B-DE820489A21A}"/>
              </a:ext>
            </a:extLst>
          </p:cNvPr>
          <p:cNvPicPr>
            <a:picLocks noChangeAspect="1"/>
          </p:cNvPicPr>
          <p:nvPr/>
        </p:nvPicPr>
        <p:blipFill>
          <a:blip r:embed="rId3"/>
          <a:stretch>
            <a:fillRect/>
          </a:stretch>
        </p:blipFill>
        <p:spPr>
          <a:xfrm>
            <a:off x="110159" y="3316463"/>
            <a:ext cx="5985842" cy="1483938"/>
          </a:xfrm>
          <a:prstGeom prst="rect">
            <a:avLst/>
          </a:prstGeom>
          <a:ln>
            <a:solidFill>
              <a:schemeClr val="tx1"/>
            </a:solidFill>
          </a:ln>
        </p:spPr>
      </p:pic>
      <p:pic>
        <p:nvPicPr>
          <p:cNvPr id="6" name="Picture 5">
            <a:extLst>
              <a:ext uri="{FF2B5EF4-FFF2-40B4-BE49-F238E27FC236}">
                <a16:creationId xmlns:a16="http://schemas.microsoft.com/office/drawing/2014/main" id="{25A2DFDC-4DDB-CE53-C2E6-34F4DC444CE1}"/>
              </a:ext>
            </a:extLst>
          </p:cNvPr>
          <p:cNvPicPr>
            <a:picLocks noChangeAspect="1"/>
          </p:cNvPicPr>
          <p:nvPr/>
        </p:nvPicPr>
        <p:blipFill rotWithShape="1">
          <a:blip r:embed="rId4"/>
          <a:srcRect b="20274"/>
          <a:stretch/>
        </p:blipFill>
        <p:spPr>
          <a:xfrm>
            <a:off x="312323" y="1581969"/>
            <a:ext cx="5783677" cy="1589893"/>
          </a:xfrm>
          <a:prstGeom prst="rect">
            <a:avLst/>
          </a:prstGeom>
          <a:ln>
            <a:solidFill>
              <a:schemeClr val="tx1"/>
            </a:solidFill>
          </a:ln>
        </p:spPr>
      </p:pic>
      <p:pic>
        <p:nvPicPr>
          <p:cNvPr id="8" name="Picture 7">
            <a:extLst>
              <a:ext uri="{FF2B5EF4-FFF2-40B4-BE49-F238E27FC236}">
                <a16:creationId xmlns:a16="http://schemas.microsoft.com/office/drawing/2014/main" id="{9F431687-9A21-4770-4F15-4629FC8F9881}"/>
              </a:ext>
            </a:extLst>
          </p:cNvPr>
          <p:cNvPicPr>
            <a:picLocks noChangeAspect="1"/>
          </p:cNvPicPr>
          <p:nvPr/>
        </p:nvPicPr>
        <p:blipFill>
          <a:blip r:embed="rId5"/>
          <a:stretch>
            <a:fillRect/>
          </a:stretch>
        </p:blipFill>
        <p:spPr>
          <a:xfrm>
            <a:off x="164724" y="4945002"/>
            <a:ext cx="5931276" cy="1274090"/>
          </a:xfrm>
          <a:prstGeom prst="rect">
            <a:avLst/>
          </a:prstGeom>
          <a:ln>
            <a:solidFill>
              <a:schemeClr val="tx1"/>
            </a:solidFill>
          </a:ln>
        </p:spPr>
      </p:pic>
      <p:sp>
        <p:nvSpPr>
          <p:cNvPr id="11" name="Rectangle 10">
            <a:extLst>
              <a:ext uri="{FF2B5EF4-FFF2-40B4-BE49-F238E27FC236}">
                <a16:creationId xmlns:a16="http://schemas.microsoft.com/office/drawing/2014/main" id="{72149C19-D909-676D-EA22-F13BE81161CC}"/>
              </a:ext>
            </a:extLst>
          </p:cNvPr>
          <p:cNvSpPr/>
          <p:nvPr/>
        </p:nvSpPr>
        <p:spPr>
          <a:xfrm>
            <a:off x="4495528" y="0"/>
            <a:ext cx="3522489"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Prior Work</a:t>
            </a:r>
          </a:p>
        </p:txBody>
      </p:sp>
      <p:sp>
        <p:nvSpPr>
          <p:cNvPr id="3" name="Slide Number Placeholder 2">
            <a:extLst>
              <a:ext uri="{FF2B5EF4-FFF2-40B4-BE49-F238E27FC236}">
                <a16:creationId xmlns:a16="http://schemas.microsoft.com/office/drawing/2014/main" id="{B83A9158-16DC-9C37-C0B3-12CE8607AFC1}"/>
              </a:ext>
            </a:extLst>
          </p:cNvPr>
          <p:cNvSpPr>
            <a:spLocks noGrp="1"/>
          </p:cNvSpPr>
          <p:nvPr>
            <p:ph type="sldNum" sz="quarter" idx="12"/>
          </p:nvPr>
        </p:nvSpPr>
        <p:spPr/>
        <p:txBody>
          <a:bodyPr/>
          <a:lstStyle/>
          <a:p>
            <a:fld id="{3E0B87C8-E1C6-43EC-AB24-38B544F7BBC8}" type="slidenum">
              <a:rPr lang="en-US" smtClean="0"/>
              <a:pPr/>
              <a:t>5</a:t>
            </a:fld>
            <a:endParaRPr lang="en-US" dirty="0"/>
          </a:p>
        </p:txBody>
      </p:sp>
      <p:cxnSp>
        <p:nvCxnSpPr>
          <p:cNvPr id="7" name="Straight Connector 6">
            <a:extLst>
              <a:ext uri="{FF2B5EF4-FFF2-40B4-BE49-F238E27FC236}">
                <a16:creationId xmlns:a16="http://schemas.microsoft.com/office/drawing/2014/main" id="{92333221-FA1D-B798-CA64-4834F2FA5244}"/>
              </a:ext>
            </a:extLst>
          </p:cNvPr>
          <p:cNvCxnSpPr>
            <a:cxnSpLocks/>
          </p:cNvCxnSpPr>
          <p:nvPr/>
        </p:nvCxnSpPr>
        <p:spPr>
          <a:xfrm>
            <a:off x="6243124" y="928048"/>
            <a:ext cx="13648" cy="561086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7B9A2F-A9E3-2323-2EB8-D1A68DD3AA3F}"/>
              </a:ext>
            </a:extLst>
          </p:cNvPr>
          <p:cNvSpPr txBox="1"/>
          <p:nvPr/>
        </p:nvSpPr>
        <p:spPr>
          <a:xfrm>
            <a:off x="1692322" y="707886"/>
            <a:ext cx="2565780" cy="707886"/>
          </a:xfrm>
          <a:prstGeom prst="rect">
            <a:avLst/>
          </a:prstGeom>
          <a:noFill/>
        </p:spPr>
        <p:txBody>
          <a:bodyPr wrap="square" rtlCol="0">
            <a:spAutoFit/>
          </a:bodyPr>
          <a:lstStyle/>
          <a:p>
            <a:pPr algn="ctr"/>
            <a:r>
              <a:rPr lang="en-US" sz="4000" dirty="0">
                <a:solidFill>
                  <a:srgbClr val="C00000"/>
                </a:solidFill>
              </a:rPr>
              <a:t>Harms</a:t>
            </a:r>
          </a:p>
        </p:txBody>
      </p:sp>
      <p:pic>
        <p:nvPicPr>
          <p:cNvPr id="12" name="Picture 11">
            <a:extLst>
              <a:ext uri="{FF2B5EF4-FFF2-40B4-BE49-F238E27FC236}">
                <a16:creationId xmlns:a16="http://schemas.microsoft.com/office/drawing/2014/main" id="{842B4176-810B-297E-CA9F-3237E99E2E03}"/>
              </a:ext>
            </a:extLst>
          </p:cNvPr>
          <p:cNvPicPr>
            <a:picLocks noChangeAspect="1"/>
          </p:cNvPicPr>
          <p:nvPr/>
        </p:nvPicPr>
        <p:blipFill>
          <a:blip r:embed="rId6"/>
          <a:stretch>
            <a:fillRect/>
          </a:stretch>
        </p:blipFill>
        <p:spPr>
          <a:xfrm>
            <a:off x="6377894" y="2756145"/>
            <a:ext cx="5653301" cy="1345710"/>
          </a:xfrm>
          <a:prstGeom prst="rect">
            <a:avLst/>
          </a:prstGeom>
          <a:ln>
            <a:solidFill>
              <a:schemeClr val="tx1"/>
            </a:solidFill>
          </a:ln>
        </p:spPr>
      </p:pic>
      <p:pic>
        <p:nvPicPr>
          <p:cNvPr id="13" name="Picture 12">
            <a:extLst>
              <a:ext uri="{FF2B5EF4-FFF2-40B4-BE49-F238E27FC236}">
                <a16:creationId xmlns:a16="http://schemas.microsoft.com/office/drawing/2014/main" id="{F0BD160C-8277-027A-56F7-B2E883EC2D0B}"/>
              </a:ext>
            </a:extLst>
          </p:cNvPr>
          <p:cNvPicPr>
            <a:picLocks noChangeAspect="1"/>
          </p:cNvPicPr>
          <p:nvPr/>
        </p:nvPicPr>
        <p:blipFill>
          <a:blip r:embed="rId7"/>
          <a:stretch>
            <a:fillRect/>
          </a:stretch>
        </p:blipFill>
        <p:spPr>
          <a:xfrm>
            <a:off x="6364246" y="4377011"/>
            <a:ext cx="5717595" cy="1135982"/>
          </a:xfrm>
          <a:prstGeom prst="rect">
            <a:avLst/>
          </a:prstGeom>
          <a:ln>
            <a:solidFill>
              <a:schemeClr val="tx1"/>
            </a:solidFill>
          </a:ln>
        </p:spPr>
      </p:pic>
      <p:pic>
        <p:nvPicPr>
          <p:cNvPr id="14" name="Picture 13">
            <a:extLst>
              <a:ext uri="{FF2B5EF4-FFF2-40B4-BE49-F238E27FC236}">
                <a16:creationId xmlns:a16="http://schemas.microsoft.com/office/drawing/2014/main" id="{F4C8CD6D-D3C0-DDB8-AB99-1A9D8213EF41}"/>
              </a:ext>
            </a:extLst>
          </p:cNvPr>
          <p:cNvPicPr>
            <a:picLocks noChangeAspect="1"/>
          </p:cNvPicPr>
          <p:nvPr/>
        </p:nvPicPr>
        <p:blipFill>
          <a:blip r:embed="rId8"/>
          <a:stretch>
            <a:fillRect/>
          </a:stretch>
        </p:blipFill>
        <p:spPr>
          <a:xfrm>
            <a:off x="6360976" y="1581969"/>
            <a:ext cx="5734513" cy="843947"/>
          </a:xfrm>
          <a:prstGeom prst="rect">
            <a:avLst/>
          </a:prstGeom>
          <a:ln>
            <a:solidFill>
              <a:schemeClr val="tx1"/>
            </a:solidFill>
          </a:ln>
        </p:spPr>
      </p:pic>
      <p:sp>
        <p:nvSpPr>
          <p:cNvPr id="15" name="TextBox 14">
            <a:extLst>
              <a:ext uri="{FF2B5EF4-FFF2-40B4-BE49-F238E27FC236}">
                <a16:creationId xmlns:a16="http://schemas.microsoft.com/office/drawing/2014/main" id="{C47E7295-96EE-597E-6FB6-07831575AF1A}"/>
              </a:ext>
            </a:extLst>
          </p:cNvPr>
          <p:cNvSpPr txBox="1"/>
          <p:nvPr/>
        </p:nvSpPr>
        <p:spPr>
          <a:xfrm>
            <a:off x="7781497" y="761971"/>
            <a:ext cx="3013881" cy="707886"/>
          </a:xfrm>
          <a:prstGeom prst="rect">
            <a:avLst/>
          </a:prstGeom>
          <a:noFill/>
        </p:spPr>
        <p:txBody>
          <a:bodyPr wrap="square" rtlCol="0">
            <a:spAutoFit/>
          </a:bodyPr>
          <a:lstStyle/>
          <a:p>
            <a:pPr algn="ctr"/>
            <a:r>
              <a:rPr lang="en-US" sz="4000" dirty="0">
                <a:solidFill>
                  <a:srgbClr val="C00000"/>
                </a:solidFill>
              </a:rPr>
              <a:t>Frameworks</a:t>
            </a:r>
          </a:p>
        </p:txBody>
      </p:sp>
    </p:spTree>
    <p:extLst>
      <p:ext uri="{BB962C8B-B14F-4D97-AF65-F5344CB8AC3E}">
        <p14:creationId xmlns:p14="http://schemas.microsoft.com/office/powerpoint/2010/main" val="37059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399972-D0DF-8DFB-03E2-6B78C78B730D}"/>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rcRect b="17771"/>
          <a:stretch/>
        </p:blipFill>
        <p:spPr>
          <a:xfrm>
            <a:off x="3190318" y="2018046"/>
            <a:ext cx="2049300" cy="1685110"/>
          </a:xfrm>
          <a:prstGeom prst="rect">
            <a:avLst/>
          </a:prstGeom>
        </p:spPr>
      </p:pic>
      <p:sp>
        <p:nvSpPr>
          <p:cNvPr id="7" name="TextBox 6">
            <a:extLst>
              <a:ext uri="{FF2B5EF4-FFF2-40B4-BE49-F238E27FC236}">
                <a16:creationId xmlns:a16="http://schemas.microsoft.com/office/drawing/2014/main" id="{1BA88D7B-8AC6-FCEA-E4F6-6B907CB9D472}"/>
              </a:ext>
            </a:extLst>
          </p:cNvPr>
          <p:cNvSpPr txBox="1"/>
          <p:nvPr/>
        </p:nvSpPr>
        <p:spPr>
          <a:xfrm>
            <a:off x="2137974" y="3703156"/>
            <a:ext cx="4153989" cy="830997"/>
          </a:xfrm>
          <a:prstGeom prst="rect">
            <a:avLst/>
          </a:prstGeom>
          <a:noFill/>
        </p:spPr>
        <p:txBody>
          <a:bodyPr wrap="square" rtlCol="0">
            <a:spAutoFit/>
          </a:bodyPr>
          <a:lstStyle/>
          <a:p>
            <a:pPr algn="ctr"/>
            <a:r>
              <a:rPr lang="en-US" sz="2400" dirty="0"/>
              <a:t>Semi-structured interviews with 19 Bangladeshi Facebook users</a:t>
            </a:r>
          </a:p>
        </p:txBody>
      </p:sp>
      <p:pic>
        <p:nvPicPr>
          <p:cNvPr id="8" name="Picture 7">
            <a:extLst>
              <a:ext uri="{FF2B5EF4-FFF2-40B4-BE49-F238E27FC236}">
                <a16:creationId xmlns:a16="http://schemas.microsoft.com/office/drawing/2014/main" id="{7CB713A4-272D-B632-0356-C53B51D6FF51}"/>
              </a:ext>
            </a:extLst>
          </p:cNvPr>
          <p:cNvPicPr>
            <a:picLocks noChangeAspect="1"/>
          </p:cNvPicPr>
          <p:nvPr/>
        </p:nvPicPr>
        <p:blipFill>
          <a:blip r:embed="rId5"/>
          <a:stretch>
            <a:fillRect/>
          </a:stretch>
        </p:blipFill>
        <p:spPr>
          <a:xfrm>
            <a:off x="7561483" y="2403361"/>
            <a:ext cx="914479" cy="914479"/>
          </a:xfrm>
          <a:prstGeom prst="rect">
            <a:avLst/>
          </a:prstGeom>
        </p:spPr>
      </p:pic>
      <p:sp>
        <p:nvSpPr>
          <p:cNvPr id="9" name="TextBox 8">
            <a:extLst>
              <a:ext uri="{FF2B5EF4-FFF2-40B4-BE49-F238E27FC236}">
                <a16:creationId xmlns:a16="http://schemas.microsoft.com/office/drawing/2014/main" id="{3CD31CA1-16EC-047F-809F-D36DA3846077}"/>
              </a:ext>
            </a:extLst>
          </p:cNvPr>
          <p:cNvSpPr txBox="1"/>
          <p:nvPr/>
        </p:nvSpPr>
        <p:spPr>
          <a:xfrm>
            <a:off x="6125036" y="3720980"/>
            <a:ext cx="4153989" cy="830997"/>
          </a:xfrm>
          <a:prstGeom prst="rect">
            <a:avLst/>
          </a:prstGeom>
          <a:noFill/>
        </p:spPr>
        <p:txBody>
          <a:bodyPr wrap="square" rtlCol="0">
            <a:spAutoFit/>
          </a:bodyPr>
          <a:lstStyle/>
          <a:p>
            <a:pPr algn="ctr"/>
            <a:r>
              <a:rPr lang="en-US" sz="2400" dirty="0"/>
              <a:t>Violation of Facebook’s community standards</a:t>
            </a:r>
          </a:p>
        </p:txBody>
      </p:sp>
      <p:sp>
        <p:nvSpPr>
          <p:cNvPr id="10" name="Arrow: Right 9">
            <a:extLst>
              <a:ext uri="{FF2B5EF4-FFF2-40B4-BE49-F238E27FC236}">
                <a16:creationId xmlns:a16="http://schemas.microsoft.com/office/drawing/2014/main" id="{C4480779-CEE7-75AE-5A55-A5B7EDBA43CA}"/>
              </a:ext>
            </a:extLst>
          </p:cNvPr>
          <p:cNvSpPr/>
          <p:nvPr/>
        </p:nvSpPr>
        <p:spPr>
          <a:xfrm>
            <a:off x="5381933" y="2557775"/>
            <a:ext cx="1397726" cy="58782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955FC2-BB50-C036-2DC7-6D897675A8CB}"/>
              </a:ext>
            </a:extLst>
          </p:cNvPr>
          <p:cNvSpPr/>
          <p:nvPr/>
        </p:nvSpPr>
        <p:spPr>
          <a:xfrm>
            <a:off x="4214968" y="115281"/>
            <a:ext cx="3522489"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Methods</a:t>
            </a:r>
          </a:p>
        </p:txBody>
      </p:sp>
      <p:sp>
        <p:nvSpPr>
          <p:cNvPr id="4" name="Slide Number Placeholder 3">
            <a:extLst>
              <a:ext uri="{FF2B5EF4-FFF2-40B4-BE49-F238E27FC236}">
                <a16:creationId xmlns:a16="http://schemas.microsoft.com/office/drawing/2014/main" id="{EF4D7EC4-38B2-081E-D452-A2EA1F586246}"/>
              </a:ext>
            </a:extLst>
          </p:cNvPr>
          <p:cNvSpPr>
            <a:spLocks noGrp="1"/>
          </p:cNvSpPr>
          <p:nvPr>
            <p:ph type="sldNum" sz="quarter" idx="12"/>
          </p:nvPr>
        </p:nvSpPr>
        <p:spPr/>
        <p:txBody>
          <a:bodyPr/>
          <a:lstStyle/>
          <a:p>
            <a:fld id="{3E0B87C8-E1C6-43EC-AB24-38B544F7BBC8}" type="slidenum">
              <a:rPr lang="en-US" smtClean="0"/>
              <a:pPr/>
              <a:t>6</a:t>
            </a:fld>
            <a:endParaRPr lang="en-US" dirty="0"/>
          </a:p>
        </p:txBody>
      </p:sp>
    </p:spTree>
    <p:extLst>
      <p:ext uri="{BB962C8B-B14F-4D97-AF65-F5344CB8AC3E}">
        <p14:creationId xmlns:p14="http://schemas.microsoft.com/office/powerpoint/2010/main" val="13012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0769A8-8147-96B8-BC6F-D74CABDE1B9A}"/>
              </a:ext>
            </a:extLst>
          </p:cNvPr>
          <p:cNvSpPr>
            <a:spLocks noGrp="1"/>
          </p:cNvSpPr>
          <p:nvPr>
            <p:ph type="sldNum" sz="quarter" idx="12"/>
          </p:nvPr>
        </p:nvSpPr>
        <p:spPr/>
        <p:txBody>
          <a:bodyPr/>
          <a:lstStyle/>
          <a:p>
            <a:fld id="{3E0B87C8-E1C6-43EC-AB24-38B544F7BBC8}" type="slidenum">
              <a:rPr lang="en-US" smtClean="0"/>
              <a:pPr/>
              <a:t>7</a:t>
            </a:fld>
            <a:endParaRPr lang="en-US" dirty="0"/>
          </a:p>
        </p:txBody>
      </p:sp>
      <p:sp>
        <p:nvSpPr>
          <p:cNvPr id="3" name="Rectangle 2">
            <a:extLst>
              <a:ext uri="{FF2B5EF4-FFF2-40B4-BE49-F238E27FC236}">
                <a16:creationId xmlns:a16="http://schemas.microsoft.com/office/drawing/2014/main" id="{A861B562-9548-2DE3-5AD3-B32D53F17669}"/>
              </a:ext>
            </a:extLst>
          </p:cNvPr>
          <p:cNvSpPr/>
          <p:nvPr/>
        </p:nvSpPr>
        <p:spPr>
          <a:xfrm>
            <a:off x="4214968" y="115281"/>
            <a:ext cx="4451360" cy="707886"/>
          </a:xfrm>
          <a:prstGeom prst="rect">
            <a:avLst/>
          </a:prstGeom>
          <a:noFill/>
        </p:spPr>
        <p:txBody>
          <a:bodyPr wrap="square" lIns="91440" tIns="45720" rIns="91440" bIns="45720">
            <a:spAutoFit/>
          </a:bodyPr>
          <a:lstStyle/>
          <a:p>
            <a:pPr algn="ctr"/>
            <a:r>
              <a:rPr lang="en-US" sz="4000" b="0" cap="none" spc="0" dirty="0">
                <a:ln w="0"/>
                <a:solidFill>
                  <a:srgbClr val="C00000"/>
                </a:solidFill>
                <a:effectLst>
                  <a:outerShdw blurRad="38100" dist="25400" dir="5400000" algn="ctr" rotWithShape="0">
                    <a:srgbClr val="6E747A">
                      <a:alpha val="43000"/>
                    </a:srgbClr>
                  </a:outerShdw>
                </a:effectLst>
              </a:rPr>
              <a:t>Research</a:t>
            </a:r>
            <a:r>
              <a:rPr lang="en-US" sz="4000" b="0" cap="none" spc="0" dirty="0">
                <a:ln w="0"/>
                <a:solidFill>
                  <a:srgbClr val="0070C0"/>
                </a:solidFill>
                <a:effectLst>
                  <a:outerShdw blurRad="38100" dist="25400" dir="5400000" algn="ctr" rotWithShape="0">
                    <a:srgbClr val="6E747A">
                      <a:alpha val="43000"/>
                    </a:srgbClr>
                  </a:outerShdw>
                </a:effectLst>
              </a:rPr>
              <a:t> </a:t>
            </a:r>
            <a:r>
              <a:rPr lang="en-US" sz="4000" b="0" cap="none" spc="0" dirty="0">
                <a:ln w="0"/>
                <a:solidFill>
                  <a:srgbClr val="C00000"/>
                </a:solidFill>
                <a:effectLst>
                  <a:outerShdw blurRad="38100" dist="25400" dir="5400000" algn="ctr" rotWithShape="0">
                    <a:srgbClr val="6E747A">
                      <a:alpha val="43000"/>
                    </a:srgbClr>
                  </a:outerShdw>
                </a:effectLst>
              </a:rPr>
              <a:t>Questions</a:t>
            </a:r>
          </a:p>
        </p:txBody>
      </p:sp>
      <p:sp>
        <p:nvSpPr>
          <p:cNvPr id="4" name="TextBox 3">
            <a:extLst>
              <a:ext uri="{FF2B5EF4-FFF2-40B4-BE49-F238E27FC236}">
                <a16:creationId xmlns:a16="http://schemas.microsoft.com/office/drawing/2014/main" id="{DE8201BC-1657-0DA9-CE07-96C14FF384DD}"/>
              </a:ext>
            </a:extLst>
          </p:cNvPr>
          <p:cNvSpPr txBox="1"/>
          <p:nvPr/>
        </p:nvSpPr>
        <p:spPr>
          <a:xfrm>
            <a:off x="1147869" y="2292824"/>
            <a:ext cx="10585557" cy="1754326"/>
          </a:xfrm>
          <a:prstGeom prst="rect">
            <a:avLst/>
          </a:prstGeom>
          <a:noFill/>
        </p:spPr>
        <p:txBody>
          <a:bodyPr wrap="square" rtlCol="0">
            <a:spAutoFit/>
          </a:bodyPr>
          <a:lstStyle/>
          <a:p>
            <a:pPr algn="ctr"/>
            <a:r>
              <a:rPr lang="en-US" sz="3600" b="1" dirty="0"/>
              <a:t>RQ1. </a:t>
            </a:r>
            <a:r>
              <a:rPr lang="en-US" sz="3600" dirty="0"/>
              <a:t>How might content moderation systems propagate historical power relations and patterns of oppression?</a:t>
            </a:r>
          </a:p>
        </p:txBody>
      </p:sp>
    </p:spTree>
    <p:extLst>
      <p:ext uri="{BB962C8B-B14F-4D97-AF65-F5344CB8AC3E}">
        <p14:creationId xmlns:p14="http://schemas.microsoft.com/office/powerpoint/2010/main" val="32164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431FB1-1B60-938A-E10D-8A95E00A7E8C}"/>
              </a:ext>
            </a:extLst>
          </p:cNvPr>
          <p:cNvSpPr>
            <a:spLocks noGrp="1"/>
          </p:cNvSpPr>
          <p:nvPr>
            <p:ph type="sldNum" sz="quarter" idx="12"/>
          </p:nvPr>
        </p:nvSpPr>
        <p:spPr/>
        <p:txBody>
          <a:bodyPr/>
          <a:lstStyle/>
          <a:p>
            <a:fld id="{3E0B87C8-E1C6-43EC-AB24-38B544F7BBC8}" type="slidenum">
              <a:rPr lang="en-US" smtClean="0"/>
              <a:pPr/>
              <a:t>8</a:t>
            </a:fld>
            <a:endParaRPr lang="en-US" dirty="0"/>
          </a:p>
        </p:txBody>
      </p:sp>
      <p:sp>
        <p:nvSpPr>
          <p:cNvPr id="4" name="TextBox 3">
            <a:extLst>
              <a:ext uri="{FF2B5EF4-FFF2-40B4-BE49-F238E27FC236}">
                <a16:creationId xmlns:a16="http://schemas.microsoft.com/office/drawing/2014/main" id="{197A39AC-8609-243A-649F-A44837F99E60}"/>
              </a:ext>
            </a:extLst>
          </p:cNvPr>
          <p:cNvSpPr txBox="1"/>
          <p:nvPr/>
        </p:nvSpPr>
        <p:spPr>
          <a:xfrm>
            <a:off x="955343" y="272955"/>
            <a:ext cx="10563367" cy="707886"/>
          </a:xfrm>
          <a:prstGeom prst="rect">
            <a:avLst/>
          </a:prstGeom>
          <a:noFill/>
        </p:spPr>
        <p:txBody>
          <a:bodyPr wrap="square" rtlCol="0">
            <a:spAutoFit/>
          </a:bodyPr>
          <a:lstStyle/>
          <a:p>
            <a:pPr algn="ctr"/>
            <a:r>
              <a:rPr lang="en-US" sz="4000" dirty="0">
                <a:solidFill>
                  <a:srgbClr val="C00000"/>
                </a:solidFill>
              </a:rPr>
              <a:t>Universal Ethics: Centering Western Norms</a:t>
            </a:r>
          </a:p>
        </p:txBody>
      </p:sp>
      <p:pic>
        <p:nvPicPr>
          <p:cNvPr id="6" name="Picture 5">
            <a:extLst>
              <a:ext uri="{FF2B5EF4-FFF2-40B4-BE49-F238E27FC236}">
                <a16:creationId xmlns:a16="http://schemas.microsoft.com/office/drawing/2014/main" id="{BB006985-7ADC-EBEE-E7FC-46706E16B4DA}"/>
              </a:ext>
            </a:extLst>
          </p:cNvPr>
          <p:cNvPicPr>
            <a:picLocks noChangeAspect="1"/>
          </p:cNvPicPr>
          <p:nvPr/>
        </p:nvPicPr>
        <p:blipFill rotWithShape="1">
          <a:blip r:embed="rId3"/>
          <a:srcRect b="27740"/>
          <a:stretch/>
        </p:blipFill>
        <p:spPr>
          <a:xfrm>
            <a:off x="2491631" y="1313427"/>
            <a:ext cx="2728699" cy="1971761"/>
          </a:xfrm>
          <a:prstGeom prst="rect">
            <a:avLst/>
          </a:prstGeom>
        </p:spPr>
      </p:pic>
      <p:sp>
        <p:nvSpPr>
          <p:cNvPr id="7" name="TextBox 6">
            <a:extLst>
              <a:ext uri="{FF2B5EF4-FFF2-40B4-BE49-F238E27FC236}">
                <a16:creationId xmlns:a16="http://schemas.microsoft.com/office/drawing/2014/main" id="{344B0C5F-010B-789C-42BC-EDEBFA4A1C73}"/>
              </a:ext>
            </a:extLst>
          </p:cNvPr>
          <p:cNvSpPr txBox="1"/>
          <p:nvPr/>
        </p:nvSpPr>
        <p:spPr>
          <a:xfrm>
            <a:off x="1021798" y="3385521"/>
            <a:ext cx="4833092" cy="1200329"/>
          </a:xfrm>
          <a:prstGeom prst="rect">
            <a:avLst/>
          </a:prstGeom>
          <a:noFill/>
        </p:spPr>
        <p:txBody>
          <a:bodyPr wrap="square" rtlCol="0">
            <a:spAutoFit/>
          </a:bodyPr>
          <a:lstStyle/>
          <a:p>
            <a:pPr algn="ctr"/>
            <a:r>
              <a:rPr lang="en-US" sz="2400" dirty="0"/>
              <a:t>Facebook removed an image of </a:t>
            </a:r>
            <a:r>
              <a:rPr lang="en-US" sz="2400" dirty="0">
                <a:solidFill>
                  <a:srgbClr val="FF0000"/>
                </a:solidFill>
              </a:rPr>
              <a:t>village kids swimming </a:t>
            </a:r>
            <a:r>
              <a:rPr lang="en-US" sz="2400" dirty="0"/>
              <a:t>in the pond for </a:t>
            </a:r>
            <a:r>
              <a:rPr lang="en-US" sz="2400" dirty="0">
                <a:solidFill>
                  <a:srgbClr val="FF0000"/>
                </a:solidFill>
              </a:rPr>
              <a:t>child nudity</a:t>
            </a:r>
          </a:p>
        </p:txBody>
      </p:sp>
      <p:pic>
        <p:nvPicPr>
          <p:cNvPr id="8" name="Picture 7">
            <a:extLst>
              <a:ext uri="{FF2B5EF4-FFF2-40B4-BE49-F238E27FC236}">
                <a16:creationId xmlns:a16="http://schemas.microsoft.com/office/drawing/2014/main" id="{69B4BFFE-9802-104E-E87B-132AFD093DD6}"/>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artisticPhotocopy/>
                    </a14:imgEffect>
                  </a14:imgLayer>
                </a14:imgProps>
              </a:ext>
            </a:extLst>
          </a:blip>
          <a:srcRect b="18734"/>
          <a:stretch/>
        </p:blipFill>
        <p:spPr>
          <a:xfrm>
            <a:off x="7889856" y="1563636"/>
            <a:ext cx="1810513" cy="1471341"/>
          </a:xfrm>
          <a:prstGeom prst="rect">
            <a:avLst/>
          </a:prstGeom>
        </p:spPr>
      </p:pic>
      <p:sp>
        <p:nvSpPr>
          <p:cNvPr id="9" name="TextBox 8">
            <a:extLst>
              <a:ext uri="{FF2B5EF4-FFF2-40B4-BE49-F238E27FC236}">
                <a16:creationId xmlns:a16="http://schemas.microsoft.com/office/drawing/2014/main" id="{0006B8BB-AB85-4700-DA60-67082D0AAB06}"/>
              </a:ext>
            </a:extLst>
          </p:cNvPr>
          <p:cNvSpPr txBox="1"/>
          <p:nvPr/>
        </p:nvSpPr>
        <p:spPr>
          <a:xfrm>
            <a:off x="6096000" y="3385520"/>
            <a:ext cx="5679253" cy="1200329"/>
          </a:xfrm>
          <a:prstGeom prst="rect">
            <a:avLst/>
          </a:prstGeom>
          <a:noFill/>
        </p:spPr>
        <p:txBody>
          <a:bodyPr wrap="square" rtlCol="0">
            <a:spAutoFit/>
          </a:bodyPr>
          <a:lstStyle/>
          <a:p>
            <a:pPr algn="ctr"/>
            <a:r>
              <a:rPr lang="en-US" sz="2400" dirty="0"/>
              <a:t>Facebook group was deleted as </a:t>
            </a:r>
            <a:r>
              <a:rPr lang="en-US" sz="2400" dirty="0">
                <a:solidFill>
                  <a:srgbClr val="FF0000"/>
                </a:solidFill>
              </a:rPr>
              <a:t>emergency blood donation requests </a:t>
            </a:r>
            <a:r>
              <a:rPr lang="en-US" sz="2400" dirty="0"/>
              <a:t>containing </a:t>
            </a:r>
            <a:r>
              <a:rPr lang="en-US" sz="2400" dirty="0">
                <a:solidFill>
                  <a:srgbClr val="FF0000"/>
                </a:solidFill>
              </a:rPr>
              <a:t>blood group, contact number</a:t>
            </a:r>
            <a:r>
              <a:rPr lang="en-US" sz="2400" dirty="0"/>
              <a:t> violated</a:t>
            </a:r>
            <a:r>
              <a:rPr lang="en-US" sz="2400" dirty="0">
                <a:solidFill>
                  <a:srgbClr val="FF0000"/>
                </a:solidFill>
              </a:rPr>
              <a:t> privacy</a:t>
            </a:r>
          </a:p>
        </p:txBody>
      </p:sp>
    </p:spTree>
    <p:extLst>
      <p:ext uri="{BB962C8B-B14F-4D97-AF65-F5344CB8AC3E}">
        <p14:creationId xmlns:p14="http://schemas.microsoft.com/office/powerpoint/2010/main" val="254649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98877-A944-5C26-5D5C-58C6A0CDD206}"/>
              </a:ext>
            </a:extLst>
          </p:cNvPr>
          <p:cNvSpPr>
            <a:spLocks noGrp="1"/>
          </p:cNvSpPr>
          <p:nvPr>
            <p:ph type="sldNum" sz="quarter" idx="12"/>
          </p:nvPr>
        </p:nvSpPr>
        <p:spPr/>
        <p:txBody>
          <a:bodyPr/>
          <a:lstStyle/>
          <a:p>
            <a:fld id="{3E0B87C8-E1C6-43EC-AB24-38B544F7BBC8}" type="slidenum">
              <a:rPr lang="en-US" smtClean="0"/>
              <a:pPr/>
              <a:t>9</a:t>
            </a:fld>
            <a:endParaRPr lang="en-US" dirty="0"/>
          </a:p>
        </p:txBody>
      </p:sp>
      <p:sp>
        <p:nvSpPr>
          <p:cNvPr id="3" name="TextBox 2">
            <a:extLst>
              <a:ext uri="{FF2B5EF4-FFF2-40B4-BE49-F238E27FC236}">
                <a16:creationId xmlns:a16="http://schemas.microsoft.com/office/drawing/2014/main" id="{A801A8AC-0771-B73B-5C66-68E3B0526B87}"/>
              </a:ext>
            </a:extLst>
          </p:cNvPr>
          <p:cNvSpPr txBox="1"/>
          <p:nvPr/>
        </p:nvSpPr>
        <p:spPr>
          <a:xfrm>
            <a:off x="955343" y="272955"/>
            <a:ext cx="10563367" cy="707886"/>
          </a:xfrm>
          <a:prstGeom prst="rect">
            <a:avLst/>
          </a:prstGeom>
          <a:noFill/>
        </p:spPr>
        <p:txBody>
          <a:bodyPr wrap="square" rtlCol="0">
            <a:spAutoFit/>
          </a:bodyPr>
          <a:lstStyle/>
          <a:p>
            <a:pPr algn="ctr"/>
            <a:r>
              <a:rPr lang="en-US" sz="4000" dirty="0">
                <a:solidFill>
                  <a:srgbClr val="C00000"/>
                </a:solidFill>
              </a:rPr>
              <a:t>Universal Ethics: Ignores Local Sensitivities</a:t>
            </a:r>
          </a:p>
        </p:txBody>
      </p:sp>
      <p:pic>
        <p:nvPicPr>
          <p:cNvPr id="5" name="Picture 4">
            <a:extLst>
              <a:ext uri="{FF2B5EF4-FFF2-40B4-BE49-F238E27FC236}">
                <a16:creationId xmlns:a16="http://schemas.microsoft.com/office/drawing/2014/main" id="{A8C720C9-895A-38DB-867F-321680A74FC0}"/>
              </a:ext>
            </a:extLst>
          </p:cNvPr>
          <p:cNvPicPr>
            <a:picLocks noChangeAspect="1"/>
          </p:cNvPicPr>
          <p:nvPr/>
        </p:nvPicPr>
        <p:blipFill rotWithShape="1">
          <a:blip r:embed="rId3"/>
          <a:srcRect b="30401"/>
          <a:stretch/>
        </p:blipFill>
        <p:spPr>
          <a:xfrm>
            <a:off x="1697726" y="1675120"/>
            <a:ext cx="2314280" cy="1610719"/>
          </a:xfrm>
          <a:prstGeom prst="rect">
            <a:avLst/>
          </a:prstGeom>
        </p:spPr>
      </p:pic>
      <p:sp>
        <p:nvSpPr>
          <p:cNvPr id="6" name="TextBox 5">
            <a:extLst>
              <a:ext uri="{FF2B5EF4-FFF2-40B4-BE49-F238E27FC236}">
                <a16:creationId xmlns:a16="http://schemas.microsoft.com/office/drawing/2014/main" id="{382F97A8-94E8-3F63-2ED6-9FCB4B438482}"/>
              </a:ext>
            </a:extLst>
          </p:cNvPr>
          <p:cNvSpPr txBox="1"/>
          <p:nvPr/>
        </p:nvSpPr>
        <p:spPr>
          <a:xfrm>
            <a:off x="412473" y="3575713"/>
            <a:ext cx="4609903" cy="1200329"/>
          </a:xfrm>
          <a:prstGeom prst="rect">
            <a:avLst/>
          </a:prstGeom>
          <a:noFill/>
        </p:spPr>
        <p:txBody>
          <a:bodyPr wrap="square" rtlCol="0">
            <a:spAutoFit/>
          </a:bodyPr>
          <a:lstStyle/>
          <a:p>
            <a:pPr algn="ctr"/>
            <a:r>
              <a:rPr lang="en-US" sz="2400" dirty="0"/>
              <a:t>Grandmother’s affectionate remark </a:t>
            </a:r>
            <a:r>
              <a:rPr lang="en-US" sz="2400" dirty="0">
                <a:solidFill>
                  <a:srgbClr val="FF0000"/>
                </a:solidFill>
              </a:rPr>
              <a:t>“black diamond” </a:t>
            </a:r>
            <a:r>
              <a:rPr lang="en-US" sz="2400" dirty="0"/>
              <a:t>for grandson removed for </a:t>
            </a:r>
            <a:r>
              <a:rPr lang="en-US" sz="2400" dirty="0">
                <a:solidFill>
                  <a:srgbClr val="FF0000"/>
                </a:solidFill>
              </a:rPr>
              <a:t>racist hate speech </a:t>
            </a:r>
          </a:p>
        </p:txBody>
      </p:sp>
      <p:sp>
        <p:nvSpPr>
          <p:cNvPr id="9" name="TextBox 8">
            <a:extLst>
              <a:ext uri="{FF2B5EF4-FFF2-40B4-BE49-F238E27FC236}">
                <a16:creationId xmlns:a16="http://schemas.microsoft.com/office/drawing/2014/main" id="{B5B749E3-CE50-3C94-AD66-46B8BFB5F71B}"/>
              </a:ext>
            </a:extLst>
          </p:cNvPr>
          <p:cNvSpPr txBox="1"/>
          <p:nvPr/>
        </p:nvSpPr>
        <p:spPr>
          <a:xfrm>
            <a:off x="6096000" y="3575712"/>
            <a:ext cx="5399789" cy="1200329"/>
          </a:xfrm>
          <a:prstGeom prst="rect">
            <a:avLst/>
          </a:prstGeom>
          <a:noFill/>
        </p:spPr>
        <p:txBody>
          <a:bodyPr wrap="square" rtlCol="0">
            <a:spAutoFit/>
          </a:bodyPr>
          <a:lstStyle/>
          <a:p>
            <a:pPr algn="ctr"/>
            <a:r>
              <a:rPr lang="en-US" sz="2400" dirty="0">
                <a:solidFill>
                  <a:srgbClr val="FF0000"/>
                </a:solidFill>
              </a:rPr>
              <a:t>Islamophobic</a:t>
            </a:r>
            <a:r>
              <a:rPr lang="en-US" sz="2400" dirty="0"/>
              <a:t> removal of “No religion teaches to disrespect the holy script of another religion” –</a:t>
            </a:r>
            <a:r>
              <a:rPr lang="en-US" sz="2400" dirty="0">
                <a:solidFill>
                  <a:srgbClr val="FF0000"/>
                </a:solidFill>
              </a:rPr>
              <a:t>without explanation</a:t>
            </a:r>
          </a:p>
        </p:txBody>
      </p:sp>
      <p:pic>
        <p:nvPicPr>
          <p:cNvPr id="11" name="Picture 10">
            <a:extLst>
              <a:ext uri="{FF2B5EF4-FFF2-40B4-BE49-F238E27FC236}">
                <a16:creationId xmlns:a16="http://schemas.microsoft.com/office/drawing/2014/main" id="{415E8673-0AF5-9459-7405-94298DA55EC8}"/>
              </a:ext>
            </a:extLst>
          </p:cNvPr>
          <p:cNvPicPr>
            <a:picLocks noChangeAspect="1"/>
          </p:cNvPicPr>
          <p:nvPr/>
        </p:nvPicPr>
        <p:blipFill rotWithShape="1">
          <a:blip r:embed="rId4"/>
          <a:srcRect b="23695"/>
          <a:stretch/>
        </p:blipFill>
        <p:spPr>
          <a:xfrm>
            <a:off x="7538115" y="1704414"/>
            <a:ext cx="2260124" cy="1724586"/>
          </a:xfrm>
          <a:prstGeom prst="rect">
            <a:avLst/>
          </a:prstGeom>
        </p:spPr>
      </p:pic>
    </p:spTree>
    <p:extLst>
      <p:ext uri="{BB962C8B-B14F-4D97-AF65-F5344CB8AC3E}">
        <p14:creationId xmlns:p14="http://schemas.microsoft.com/office/powerpoint/2010/main" val="1456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2958</TotalTime>
  <Words>1730</Words>
  <Application>Microsoft Office PowerPoint</Application>
  <PresentationFormat>Widescreen</PresentationFormat>
  <Paragraphs>126</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Siyam Rupali</vt:lpstr>
      <vt:lpstr>Tahoma</vt:lpstr>
      <vt:lpstr>Office Theme</vt:lpstr>
      <vt:lpstr>Decolonizing Content Moderation: Does Uniform Global Community Standard Resemble Utopian Equality or  Western Power Hegemony?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Decolonizing Content Moderation: Does Uniform Global Community Standard Resemble Utopian Equality or  Western Power Hegemony?</dc:title>
  <dc:creator>Farhana Shahid</dc:creator>
  <cp:lastModifiedBy>Farhana Shahid</cp:lastModifiedBy>
  <cp:revision>88</cp:revision>
  <dcterms:created xsi:type="dcterms:W3CDTF">2023-01-25T15:47:20Z</dcterms:created>
  <dcterms:modified xsi:type="dcterms:W3CDTF">2023-04-24T11:16:39Z</dcterms:modified>
</cp:coreProperties>
</file>